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Lst>
  <p:notesMasterIdLst>
    <p:notesMasterId r:id="rId32"/>
  </p:notesMasterIdLst>
  <p:sldIdLst>
    <p:sldId id="2076136657" r:id="rId5"/>
    <p:sldId id="2076136693" r:id="rId6"/>
    <p:sldId id="2076138180" r:id="rId7"/>
    <p:sldId id="2076137723" r:id="rId8"/>
    <p:sldId id="2076137237" r:id="rId9"/>
    <p:sldId id="2076138094" r:id="rId10"/>
    <p:sldId id="2076138018" r:id="rId11"/>
    <p:sldId id="2076138097" r:id="rId12"/>
    <p:sldId id="258" r:id="rId13"/>
    <p:sldId id="2076138181" r:id="rId14"/>
    <p:sldId id="2076136687" r:id="rId15"/>
    <p:sldId id="2076137245" r:id="rId16"/>
    <p:sldId id="257" r:id="rId17"/>
    <p:sldId id="2076138076" r:id="rId18"/>
    <p:sldId id="2076136639" r:id="rId19"/>
    <p:sldId id="2076136640" r:id="rId20"/>
    <p:sldId id="2076136647" r:id="rId21"/>
    <p:sldId id="2076138184" r:id="rId22"/>
    <p:sldId id="2076137246" r:id="rId23"/>
    <p:sldId id="2076138182" r:id="rId24"/>
    <p:sldId id="2076136642" r:id="rId25"/>
    <p:sldId id="2076136648" r:id="rId26"/>
    <p:sldId id="2076136649" r:id="rId27"/>
    <p:sldId id="2076136650" r:id="rId28"/>
    <p:sldId id="2076138031" r:id="rId29"/>
    <p:sldId id="2076138183" r:id="rId30"/>
    <p:sldId id="207613724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8307FB6-092B-4179-8D8B-29789CDD31D2}">
          <p14:sldIdLst>
            <p14:sldId id="2076136657"/>
            <p14:sldId id="2076136693"/>
            <p14:sldId id="2076138180"/>
            <p14:sldId id="2076137723"/>
          </p14:sldIdLst>
        </p14:section>
        <p14:section name="CAF Overview (Background)" id="{0EFC09C7-79AE-4F65-8321-EB63C83EDD7F}">
          <p14:sldIdLst>
            <p14:sldId id="2076137237"/>
            <p14:sldId id="2076138094"/>
            <p14:sldId id="2076138018"/>
            <p14:sldId id="2076138097"/>
            <p14:sldId id="258"/>
            <p14:sldId id="2076138181"/>
            <p14:sldId id="2076136687"/>
          </p14:sldIdLst>
        </p14:section>
        <p14:section name="Strategy" id="{AFE10D49-848A-48AC-922B-A34EC0A93FD2}">
          <p14:sldIdLst>
            <p14:sldId id="2076137245"/>
            <p14:sldId id="257"/>
            <p14:sldId id="2076138076"/>
            <p14:sldId id="2076136639"/>
            <p14:sldId id="2076136640"/>
            <p14:sldId id="2076136647"/>
            <p14:sldId id="2076138184"/>
          </p14:sldIdLst>
        </p14:section>
        <p14:section name="Plan" id="{9DB15916-841F-40E5-9387-6931B0AAA920}">
          <p14:sldIdLst>
            <p14:sldId id="2076137246"/>
            <p14:sldId id="2076138182"/>
            <p14:sldId id="2076136642"/>
            <p14:sldId id="2076136648"/>
            <p14:sldId id="2076136649"/>
            <p14:sldId id="2076136650"/>
          </p14:sldIdLst>
        </p14:section>
        <p14:section name="Closing" id="{2FB816EF-B109-4229-A5F7-803E546DD83E}">
          <p14:sldIdLst>
            <p14:sldId id="2076138031"/>
            <p14:sldId id="2076138183"/>
            <p14:sldId id="20761372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3AE9F-6022-0000-D58B-058A21CC706A}" v="1" dt="2021-02-24T08:01:58.198"/>
    <p1510:client id="{C67E2197-E22E-48DB-9222-A8F9C89EA75C}" v="2" dt="2021-02-02T19:16:07.960"/>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7" autoAdjust="0"/>
    <p:restoredTop sz="96352" autoAdjust="0"/>
  </p:normalViewPr>
  <p:slideViewPr>
    <p:cSldViewPr snapToGrid="0">
      <p:cViewPr varScale="1">
        <p:scale>
          <a:sx n="67" d="100"/>
          <a:sy n="67" d="100"/>
        </p:scale>
        <p:origin x="32" y="44"/>
      </p:cViewPr>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Sood" userId="757de0c6-7155-45cc-8575-9f822407d213" providerId="ADAL" clId="{C67E2197-E22E-48DB-9222-A8F9C89EA75C}"/>
    <pc:docChg chg="undo custSel addSld delSld modSld modSection">
      <pc:chgData name="Pratibha Sood" userId="757de0c6-7155-45cc-8575-9f822407d213" providerId="ADAL" clId="{C67E2197-E22E-48DB-9222-A8F9C89EA75C}" dt="2021-02-02T19:20:11.681" v="69" actId="729"/>
      <pc:docMkLst>
        <pc:docMk/>
      </pc:docMkLst>
      <pc:sldChg chg="modSp mod">
        <pc:chgData name="Pratibha Sood" userId="757de0c6-7155-45cc-8575-9f822407d213" providerId="ADAL" clId="{C67E2197-E22E-48DB-9222-A8F9C89EA75C}" dt="2021-02-02T19:10:59.219" v="22" actId="20577"/>
        <pc:sldMkLst>
          <pc:docMk/>
          <pc:sldMk cId="688738729" sldId="2076136650"/>
        </pc:sldMkLst>
        <pc:spChg chg="mod">
          <ac:chgData name="Pratibha Sood" userId="757de0c6-7155-45cc-8575-9f822407d213" providerId="ADAL" clId="{C67E2197-E22E-48DB-9222-A8F9C89EA75C}" dt="2021-02-02T19:10:59.219" v="22" actId="20577"/>
          <ac:spMkLst>
            <pc:docMk/>
            <pc:sldMk cId="688738729" sldId="2076136650"/>
            <ac:spMk id="2" creationId="{DE1D0616-73E6-46EE-AF5B-FBCE3FF862E4}"/>
          </ac:spMkLst>
        </pc:spChg>
      </pc:sldChg>
      <pc:sldChg chg="modSp del mod">
        <pc:chgData name="Pratibha Sood" userId="757de0c6-7155-45cc-8575-9f822407d213" providerId="ADAL" clId="{C67E2197-E22E-48DB-9222-A8F9C89EA75C}" dt="2021-02-02T19:13:58.820" v="66" actId="2696"/>
        <pc:sldMkLst>
          <pc:docMk/>
          <pc:sldMk cId="3689659425" sldId="2076136658"/>
        </pc:sldMkLst>
        <pc:spChg chg="mod">
          <ac:chgData name="Pratibha Sood" userId="757de0c6-7155-45cc-8575-9f822407d213" providerId="ADAL" clId="{C67E2197-E22E-48DB-9222-A8F9C89EA75C}" dt="2021-02-02T19:11:04.541" v="36" actId="20577"/>
          <ac:spMkLst>
            <pc:docMk/>
            <pc:sldMk cId="3689659425" sldId="2076136658"/>
            <ac:spMk id="2" creationId="{13D26CB4-6B6C-4B66-A56C-7D1EFBB30FD4}"/>
          </ac:spMkLst>
        </pc:spChg>
      </pc:sldChg>
      <pc:sldChg chg="modSp">
        <pc:chgData name="Pratibha Sood" userId="757de0c6-7155-45cc-8575-9f822407d213" providerId="ADAL" clId="{C67E2197-E22E-48DB-9222-A8F9C89EA75C}" dt="2021-01-26T05:48:24.355" v="0" actId="113"/>
        <pc:sldMkLst>
          <pc:docMk/>
          <pc:sldMk cId="3337994578" sldId="2076138018"/>
        </pc:sldMkLst>
        <pc:spChg chg="mod">
          <ac:chgData name="Pratibha Sood" userId="757de0c6-7155-45cc-8575-9f822407d213" providerId="ADAL" clId="{C67E2197-E22E-48DB-9222-A8F9C89EA75C}" dt="2021-01-26T05:48:24.355" v="0" actId="113"/>
          <ac:spMkLst>
            <pc:docMk/>
            <pc:sldMk cId="3337994578" sldId="2076138018"/>
            <ac:spMk id="217" creationId="{E93226F0-F1ED-4335-8864-72192C7E2B67}"/>
          </ac:spMkLst>
        </pc:spChg>
      </pc:sldChg>
      <pc:sldChg chg="modSp mod">
        <pc:chgData name="Pratibha Sood" userId="757de0c6-7155-45cc-8575-9f822407d213" providerId="ADAL" clId="{C67E2197-E22E-48DB-9222-A8F9C89EA75C}" dt="2021-02-02T19:14:41.647" v="67" actId="1076"/>
        <pc:sldMkLst>
          <pc:docMk/>
          <pc:sldMk cId="4169934573" sldId="2076138031"/>
        </pc:sldMkLst>
        <pc:spChg chg="mod">
          <ac:chgData name="Pratibha Sood" userId="757de0c6-7155-45cc-8575-9f822407d213" providerId="ADAL" clId="{C67E2197-E22E-48DB-9222-A8F9C89EA75C}" dt="2021-02-02T19:14:41.647" v="67" actId="1076"/>
          <ac:spMkLst>
            <pc:docMk/>
            <pc:sldMk cId="4169934573" sldId="2076138031"/>
            <ac:spMk id="11" creationId="{4D90054E-A852-4493-A270-F59ED7E3CEBE}"/>
          </ac:spMkLst>
        </pc:spChg>
      </pc:sldChg>
      <pc:sldChg chg="mod modShow">
        <pc:chgData name="Pratibha Sood" userId="757de0c6-7155-45cc-8575-9f822407d213" providerId="ADAL" clId="{C67E2197-E22E-48DB-9222-A8F9C89EA75C}" dt="2021-02-02T19:20:11.681" v="69" actId="729"/>
        <pc:sldMkLst>
          <pc:docMk/>
          <pc:sldMk cId="533101304" sldId="2076138180"/>
        </pc:sldMkLst>
      </pc:sldChg>
      <pc:sldChg chg="modSp add mod">
        <pc:chgData name="Pratibha Sood" userId="757de0c6-7155-45cc-8575-9f822407d213" providerId="ADAL" clId="{C67E2197-E22E-48DB-9222-A8F9C89EA75C}" dt="2021-02-02T19:15:22.213" v="68" actId="1076"/>
        <pc:sldMkLst>
          <pc:docMk/>
          <pc:sldMk cId="245760353" sldId="2076138184"/>
        </pc:sldMkLst>
        <pc:spChg chg="mod">
          <ac:chgData name="Pratibha Sood" userId="757de0c6-7155-45cc-8575-9f822407d213" providerId="ADAL" clId="{C67E2197-E22E-48DB-9222-A8F9C89EA75C}" dt="2021-02-02T19:13:32.107" v="65" actId="1076"/>
          <ac:spMkLst>
            <pc:docMk/>
            <pc:sldMk cId="245760353" sldId="2076138184"/>
            <ac:spMk id="2" creationId="{13D26CB4-6B6C-4B66-A56C-7D1EFBB30FD4}"/>
          </ac:spMkLst>
        </pc:spChg>
        <pc:picChg chg="mod">
          <ac:chgData name="Pratibha Sood" userId="757de0c6-7155-45cc-8575-9f822407d213" providerId="ADAL" clId="{C67E2197-E22E-48DB-9222-A8F9C89EA75C}" dt="2021-02-02T19:15:22.213" v="68" actId="1076"/>
          <ac:picMkLst>
            <pc:docMk/>
            <pc:sldMk cId="245760353" sldId="2076138184"/>
            <ac:picMk id="4" creationId="{DB7D42B0-0B61-4F5E-B479-23A48C249679}"/>
          </ac:picMkLst>
        </pc:picChg>
      </pc:sldChg>
    </pc:docChg>
  </pc:docChgLst>
  <pc:docChgLst>
    <pc:chgData name="Pratibha Sood" userId="S::prsood@microsoft.com::757de0c6-7155-45cc-8575-9f822407d213" providerId="AD" clId="Web-{A8777C9D-E1E6-E19A-3A56-8F613298CE2C}"/>
    <pc:docChg chg="modSld">
      <pc:chgData name="Pratibha Sood" userId="S::prsood@microsoft.com::757de0c6-7155-45cc-8575-9f822407d213" providerId="AD" clId="Web-{A8777C9D-E1E6-E19A-3A56-8F613298CE2C}" dt="2020-11-10T06:59:30.815" v="2" actId="20577"/>
      <pc:docMkLst>
        <pc:docMk/>
      </pc:docMkLst>
      <pc:sldChg chg="modSp">
        <pc:chgData name="Pratibha Sood" userId="S::prsood@microsoft.com::757de0c6-7155-45cc-8575-9f822407d213" providerId="AD" clId="Web-{A8777C9D-E1E6-E19A-3A56-8F613298CE2C}" dt="2020-11-10T06:59:28.534" v="0" actId="20577"/>
        <pc:sldMkLst>
          <pc:docMk/>
          <pc:sldMk cId="4169934573" sldId="2076138031"/>
        </pc:sldMkLst>
        <pc:spChg chg="mod">
          <ac:chgData name="Pratibha Sood" userId="S::prsood@microsoft.com::757de0c6-7155-45cc-8575-9f822407d213" providerId="AD" clId="Web-{A8777C9D-E1E6-E19A-3A56-8F613298CE2C}" dt="2020-11-10T06:59:28.534" v="0" actId="20577"/>
          <ac:spMkLst>
            <pc:docMk/>
            <pc:sldMk cId="4169934573" sldId="2076138031"/>
            <ac:spMk id="11" creationId="{4D90054E-A852-4493-A270-F59ED7E3CEBE}"/>
          </ac:spMkLst>
        </pc:spChg>
      </pc:sldChg>
    </pc:docChg>
  </pc:docChgLst>
  <pc:docChgLst>
    <pc:chgData name="Alicia" userId="e2da4e19-4491-4b7b-9a5b-3a3a76510eeb" providerId="ADAL" clId="{77587B0B-52BD-4DD4-B157-87B810D482A1}"/>
    <pc:docChg chg="modSld delMainMaster">
      <pc:chgData name="Alicia" userId="e2da4e19-4491-4b7b-9a5b-3a3a76510eeb" providerId="ADAL" clId="{77587B0B-52BD-4DD4-B157-87B810D482A1}" dt="2020-11-10T02:12:18.478" v="76"/>
      <pc:docMkLst>
        <pc:docMk/>
      </pc:docMkLst>
      <pc:sldChg chg="setBg">
        <pc:chgData name="Alicia" userId="e2da4e19-4491-4b7b-9a5b-3a3a76510eeb" providerId="ADAL" clId="{77587B0B-52BD-4DD4-B157-87B810D482A1}" dt="2020-11-10T02:12:18.478" v="76"/>
        <pc:sldMkLst>
          <pc:docMk/>
          <pc:sldMk cId="533101304" sldId="2076138180"/>
        </pc:sldMkLst>
      </pc:sldChg>
      <pc:sldMasterChg chg="del delSldLayout">
        <pc:chgData name="Alicia" userId="e2da4e19-4491-4b7b-9a5b-3a3a76510eeb" providerId="ADAL" clId="{77587B0B-52BD-4DD4-B157-87B810D482A1}" dt="2020-11-10T02:12:06.096" v="33" actId="2696"/>
        <pc:sldMasterMkLst>
          <pc:docMk/>
          <pc:sldMasterMk cId="34584308" sldId="2147483660"/>
        </pc:sldMasterMkLst>
        <pc:sldLayoutChg chg="del">
          <pc:chgData name="Alicia" userId="e2da4e19-4491-4b7b-9a5b-3a3a76510eeb" providerId="ADAL" clId="{77587B0B-52BD-4DD4-B157-87B810D482A1}" dt="2020-11-10T02:12:05.949" v="0" actId="2696"/>
          <pc:sldLayoutMkLst>
            <pc:docMk/>
            <pc:sldMasterMk cId="34584308" sldId="2147483660"/>
            <pc:sldLayoutMk cId="3273519125" sldId="2147483661"/>
          </pc:sldLayoutMkLst>
        </pc:sldLayoutChg>
        <pc:sldLayoutChg chg="del">
          <pc:chgData name="Alicia" userId="e2da4e19-4491-4b7b-9a5b-3a3a76510eeb" providerId="ADAL" clId="{77587B0B-52BD-4DD4-B157-87B810D482A1}" dt="2020-11-10T02:12:05.958" v="1" actId="2696"/>
          <pc:sldLayoutMkLst>
            <pc:docMk/>
            <pc:sldMasterMk cId="34584308" sldId="2147483660"/>
            <pc:sldLayoutMk cId="3284053872" sldId="2147483662"/>
          </pc:sldLayoutMkLst>
        </pc:sldLayoutChg>
        <pc:sldLayoutChg chg="del">
          <pc:chgData name="Alicia" userId="e2da4e19-4491-4b7b-9a5b-3a3a76510eeb" providerId="ADAL" clId="{77587B0B-52BD-4DD4-B157-87B810D482A1}" dt="2020-11-10T02:12:05.963" v="2" actId="2696"/>
          <pc:sldLayoutMkLst>
            <pc:docMk/>
            <pc:sldMasterMk cId="34584308" sldId="2147483660"/>
            <pc:sldLayoutMk cId="3560348490" sldId="2147483663"/>
          </pc:sldLayoutMkLst>
        </pc:sldLayoutChg>
        <pc:sldLayoutChg chg="del">
          <pc:chgData name="Alicia" userId="e2da4e19-4491-4b7b-9a5b-3a3a76510eeb" providerId="ADAL" clId="{77587B0B-52BD-4DD4-B157-87B810D482A1}" dt="2020-11-10T02:12:05.967" v="3" actId="2696"/>
          <pc:sldLayoutMkLst>
            <pc:docMk/>
            <pc:sldMasterMk cId="34584308" sldId="2147483660"/>
            <pc:sldLayoutMk cId="4092559226" sldId="2147483664"/>
          </pc:sldLayoutMkLst>
        </pc:sldLayoutChg>
        <pc:sldLayoutChg chg="del">
          <pc:chgData name="Alicia" userId="e2da4e19-4491-4b7b-9a5b-3a3a76510eeb" providerId="ADAL" clId="{77587B0B-52BD-4DD4-B157-87B810D482A1}" dt="2020-11-10T02:12:05.971" v="4" actId="2696"/>
          <pc:sldLayoutMkLst>
            <pc:docMk/>
            <pc:sldMasterMk cId="34584308" sldId="2147483660"/>
            <pc:sldLayoutMk cId="4228172269" sldId="2147483665"/>
          </pc:sldLayoutMkLst>
        </pc:sldLayoutChg>
        <pc:sldLayoutChg chg="del">
          <pc:chgData name="Alicia" userId="e2da4e19-4491-4b7b-9a5b-3a3a76510eeb" providerId="ADAL" clId="{77587B0B-52BD-4DD4-B157-87B810D482A1}" dt="2020-11-10T02:12:05.974" v="5" actId="2696"/>
          <pc:sldLayoutMkLst>
            <pc:docMk/>
            <pc:sldMasterMk cId="34584308" sldId="2147483660"/>
            <pc:sldLayoutMk cId="1088234314" sldId="2147483666"/>
          </pc:sldLayoutMkLst>
        </pc:sldLayoutChg>
        <pc:sldLayoutChg chg="del">
          <pc:chgData name="Alicia" userId="e2da4e19-4491-4b7b-9a5b-3a3a76510eeb" providerId="ADAL" clId="{77587B0B-52BD-4DD4-B157-87B810D482A1}" dt="2020-11-10T02:12:05.979" v="6" actId="2696"/>
          <pc:sldLayoutMkLst>
            <pc:docMk/>
            <pc:sldMasterMk cId="34584308" sldId="2147483660"/>
            <pc:sldLayoutMk cId="3269004327" sldId="2147483667"/>
          </pc:sldLayoutMkLst>
        </pc:sldLayoutChg>
        <pc:sldLayoutChg chg="del">
          <pc:chgData name="Alicia" userId="e2da4e19-4491-4b7b-9a5b-3a3a76510eeb" providerId="ADAL" clId="{77587B0B-52BD-4DD4-B157-87B810D482A1}" dt="2020-11-10T02:12:05.982" v="7" actId="2696"/>
          <pc:sldLayoutMkLst>
            <pc:docMk/>
            <pc:sldMasterMk cId="34584308" sldId="2147483660"/>
            <pc:sldLayoutMk cId="3333356514" sldId="2147483668"/>
          </pc:sldLayoutMkLst>
        </pc:sldLayoutChg>
        <pc:sldLayoutChg chg="del">
          <pc:chgData name="Alicia" userId="e2da4e19-4491-4b7b-9a5b-3a3a76510eeb" providerId="ADAL" clId="{77587B0B-52BD-4DD4-B157-87B810D482A1}" dt="2020-11-10T02:12:05.986" v="8" actId="2696"/>
          <pc:sldLayoutMkLst>
            <pc:docMk/>
            <pc:sldMasterMk cId="34584308" sldId="2147483660"/>
            <pc:sldLayoutMk cId="3042660828" sldId="2147483669"/>
          </pc:sldLayoutMkLst>
        </pc:sldLayoutChg>
        <pc:sldLayoutChg chg="del">
          <pc:chgData name="Alicia" userId="e2da4e19-4491-4b7b-9a5b-3a3a76510eeb" providerId="ADAL" clId="{77587B0B-52BD-4DD4-B157-87B810D482A1}" dt="2020-11-10T02:12:05.991" v="9" actId="2696"/>
          <pc:sldLayoutMkLst>
            <pc:docMk/>
            <pc:sldMasterMk cId="34584308" sldId="2147483660"/>
            <pc:sldLayoutMk cId="257466716" sldId="2147483670"/>
          </pc:sldLayoutMkLst>
        </pc:sldLayoutChg>
        <pc:sldLayoutChg chg="del">
          <pc:chgData name="Alicia" userId="e2da4e19-4491-4b7b-9a5b-3a3a76510eeb" providerId="ADAL" clId="{77587B0B-52BD-4DD4-B157-87B810D482A1}" dt="2020-11-10T02:12:05.995" v="10" actId="2696"/>
          <pc:sldLayoutMkLst>
            <pc:docMk/>
            <pc:sldMasterMk cId="34584308" sldId="2147483660"/>
            <pc:sldLayoutMk cId="566315948" sldId="2147483671"/>
          </pc:sldLayoutMkLst>
        </pc:sldLayoutChg>
        <pc:sldLayoutChg chg="del">
          <pc:chgData name="Alicia" userId="e2da4e19-4491-4b7b-9a5b-3a3a76510eeb" providerId="ADAL" clId="{77587B0B-52BD-4DD4-B157-87B810D482A1}" dt="2020-11-10T02:12:05.999" v="11" actId="2696"/>
          <pc:sldLayoutMkLst>
            <pc:docMk/>
            <pc:sldMasterMk cId="34584308" sldId="2147483660"/>
            <pc:sldLayoutMk cId="3940341052" sldId="2147483672"/>
          </pc:sldLayoutMkLst>
        </pc:sldLayoutChg>
        <pc:sldLayoutChg chg="del">
          <pc:chgData name="Alicia" userId="e2da4e19-4491-4b7b-9a5b-3a3a76510eeb" providerId="ADAL" clId="{77587B0B-52BD-4DD4-B157-87B810D482A1}" dt="2020-11-10T02:12:06.003" v="12" actId="2696"/>
          <pc:sldLayoutMkLst>
            <pc:docMk/>
            <pc:sldMasterMk cId="34584308" sldId="2147483660"/>
            <pc:sldLayoutMk cId="1965249715" sldId="2147483673"/>
          </pc:sldLayoutMkLst>
        </pc:sldLayoutChg>
        <pc:sldLayoutChg chg="del">
          <pc:chgData name="Alicia" userId="e2da4e19-4491-4b7b-9a5b-3a3a76510eeb" providerId="ADAL" clId="{77587B0B-52BD-4DD4-B157-87B810D482A1}" dt="2020-11-10T02:12:06.006" v="13" actId="2696"/>
          <pc:sldLayoutMkLst>
            <pc:docMk/>
            <pc:sldMasterMk cId="34584308" sldId="2147483660"/>
            <pc:sldLayoutMk cId="1131651792" sldId="2147483674"/>
          </pc:sldLayoutMkLst>
        </pc:sldLayoutChg>
        <pc:sldLayoutChg chg="del">
          <pc:chgData name="Alicia" userId="e2da4e19-4491-4b7b-9a5b-3a3a76510eeb" providerId="ADAL" clId="{77587B0B-52BD-4DD4-B157-87B810D482A1}" dt="2020-11-10T02:12:06.012" v="14" actId="2696"/>
          <pc:sldLayoutMkLst>
            <pc:docMk/>
            <pc:sldMasterMk cId="34584308" sldId="2147483660"/>
            <pc:sldLayoutMk cId="3777716592" sldId="2147483675"/>
          </pc:sldLayoutMkLst>
        </pc:sldLayoutChg>
        <pc:sldLayoutChg chg="del">
          <pc:chgData name="Alicia" userId="e2da4e19-4491-4b7b-9a5b-3a3a76510eeb" providerId="ADAL" clId="{77587B0B-52BD-4DD4-B157-87B810D482A1}" dt="2020-11-10T02:12:06.017" v="15" actId="2696"/>
          <pc:sldLayoutMkLst>
            <pc:docMk/>
            <pc:sldMasterMk cId="34584308" sldId="2147483660"/>
            <pc:sldLayoutMk cId="370667001" sldId="2147483676"/>
          </pc:sldLayoutMkLst>
        </pc:sldLayoutChg>
        <pc:sldLayoutChg chg="del">
          <pc:chgData name="Alicia" userId="e2da4e19-4491-4b7b-9a5b-3a3a76510eeb" providerId="ADAL" clId="{77587B0B-52BD-4DD4-B157-87B810D482A1}" dt="2020-11-10T02:12:06.021" v="16" actId="2696"/>
          <pc:sldLayoutMkLst>
            <pc:docMk/>
            <pc:sldMasterMk cId="34584308" sldId="2147483660"/>
            <pc:sldLayoutMk cId="2151000907" sldId="2147483677"/>
          </pc:sldLayoutMkLst>
        </pc:sldLayoutChg>
        <pc:sldLayoutChg chg="del">
          <pc:chgData name="Alicia" userId="e2da4e19-4491-4b7b-9a5b-3a3a76510eeb" providerId="ADAL" clId="{77587B0B-52BD-4DD4-B157-87B810D482A1}" dt="2020-11-10T02:12:06.023" v="17" actId="2696"/>
          <pc:sldLayoutMkLst>
            <pc:docMk/>
            <pc:sldMasterMk cId="34584308" sldId="2147483660"/>
            <pc:sldLayoutMk cId="228921763" sldId="2147483678"/>
          </pc:sldLayoutMkLst>
        </pc:sldLayoutChg>
        <pc:sldLayoutChg chg="del">
          <pc:chgData name="Alicia" userId="e2da4e19-4491-4b7b-9a5b-3a3a76510eeb" providerId="ADAL" clId="{77587B0B-52BD-4DD4-B157-87B810D482A1}" dt="2020-11-10T02:12:06.028" v="18" actId="2696"/>
          <pc:sldLayoutMkLst>
            <pc:docMk/>
            <pc:sldMasterMk cId="34584308" sldId="2147483660"/>
            <pc:sldLayoutMk cId="1706374469" sldId="2147483679"/>
          </pc:sldLayoutMkLst>
        </pc:sldLayoutChg>
        <pc:sldLayoutChg chg="del">
          <pc:chgData name="Alicia" userId="e2da4e19-4491-4b7b-9a5b-3a3a76510eeb" providerId="ADAL" clId="{77587B0B-52BD-4DD4-B157-87B810D482A1}" dt="2020-11-10T02:12:06.036" v="19" actId="2696"/>
          <pc:sldLayoutMkLst>
            <pc:docMk/>
            <pc:sldMasterMk cId="34584308" sldId="2147483660"/>
            <pc:sldLayoutMk cId="749522355" sldId="2147483680"/>
          </pc:sldLayoutMkLst>
        </pc:sldLayoutChg>
        <pc:sldLayoutChg chg="del">
          <pc:chgData name="Alicia" userId="e2da4e19-4491-4b7b-9a5b-3a3a76510eeb" providerId="ADAL" clId="{77587B0B-52BD-4DD4-B157-87B810D482A1}" dt="2020-11-10T02:12:06.039" v="20" actId="2696"/>
          <pc:sldLayoutMkLst>
            <pc:docMk/>
            <pc:sldMasterMk cId="34584308" sldId="2147483660"/>
            <pc:sldLayoutMk cId="4148913942" sldId="2147483681"/>
          </pc:sldLayoutMkLst>
        </pc:sldLayoutChg>
        <pc:sldLayoutChg chg="del">
          <pc:chgData name="Alicia" userId="e2da4e19-4491-4b7b-9a5b-3a3a76510eeb" providerId="ADAL" clId="{77587B0B-52BD-4DD4-B157-87B810D482A1}" dt="2020-11-10T02:12:06.043" v="21" actId="2696"/>
          <pc:sldLayoutMkLst>
            <pc:docMk/>
            <pc:sldMasterMk cId="34584308" sldId="2147483660"/>
            <pc:sldLayoutMk cId="475011746" sldId="2147483682"/>
          </pc:sldLayoutMkLst>
        </pc:sldLayoutChg>
        <pc:sldLayoutChg chg="del">
          <pc:chgData name="Alicia" userId="e2da4e19-4491-4b7b-9a5b-3a3a76510eeb" providerId="ADAL" clId="{77587B0B-52BD-4DD4-B157-87B810D482A1}" dt="2020-11-10T02:12:06.048" v="22" actId="2696"/>
          <pc:sldLayoutMkLst>
            <pc:docMk/>
            <pc:sldMasterMk cId="34584308" sldId="2147483660"/>
            <pc:sldLayoutMk cId="3586856008" sldId="2147483683"/>
          </pc:sldLayoutMkLst>
        </pc:sldLayoutChg>
        <pc:sldLayoutChg chg="del">
          <pc:chgData name="Alicia" userId="e2da4e19-4491-4b7b-9a5b-3a3a76510eeb" providerId="ADAL" clId="{77587B0B-52BD-4DD4-B157-87B810D482A1}" dt="2020-11-10T02:12:06.052" v="23" actId="2696"/>
          <pc:sldLayoutMkLst>
            <pc:docMk/>
            <pc:sldMasterMk cId="34584308" sldId="2147483660"/>
            <pc:sldLayoutMk cId="961441953" sldId="2147483684"/>
          </pc:sldLayoutMkLst>
        </pc:sldLayoutChg>
        <pc:sldLayoutChg chg="del">
          <pc:chgData name="Alicia" userId="e2da4e19-4491-4b7b-9a5b-3a3a76510eeb" providerId="ADAL" clId="{77587B0B-52BD-4DD4-B157-87B810D482A1}" dt="2020-11-10T02:12:06.056" v="24" actId="2696"/>
          <pc:sldLayoutMkLst>
            <pc:docMk/>
            <pc:sldMasterMk cId="34584308" sldId="2147483660"/>
            <pc:sldLayoutMk cId="4085328612" sldId="2147483685"/>
          </pc:sldLayoutMkLst>
        </pc:sldLayoutChg>
        <pc:sldLayoutChg chg="del">
          <pc:chgData name="Alicia" userId="e2da4e19-4491-4b7b-9a5b-3a3a76510eeb" providerId="ADAL" clId="{77587B0B-52BD-4DD4-B157-87B810D482A1}" dt="2020-11-10T02:12:06.060" v="25" actId="2696"/>
          <pc:sldLayoutMkLst>
            <pc:docMk/>
            <pc:sldMasterMk cId="34584308" sldId="2147483660"/>
            <pc:sldLayoutMk cId="1487225325" sldId="2147483686"/>
          </pc:sldLayoutMkLst>
        </pc:sldLayoutChg>
        <pc:sldLayoutChg chg="del">
          <pc:chgData name="Alicia" userId="e2da4e19-4491-4b7b-9a5b-3a3a76510eeb" providerId="ADAL" clId="{77587B0B-52BD-4DD4-B157-87B810D482A1}" dt="2020-11-10T02:12:06.065" v="26" actId="2696"/>
          <pc:sldLayoutMkLst>
            <pc:docMk/>
            <pc:sldMasterMk cId="34584308" sldId="2147483660"/>
            <pc:sldLayoutMk cId="67739848" sldId="2147483687"/>
          </pc:sldLayoutMkLst>
        </pc:sldLayoutChg>
        <pc:sldLayoutChg chg="del">
          <pc:chgData name="Alicia" userId="e2da4e19-4491-4b7b-9a5b-3a3a76510eeb" providerId="ADAL" clId="{77587B0B-52BD-4DD4-B157-87B810D482A1}" dt="2020-11-10T02:12:06.068" v="27" actId="2696"/>
          <pc:sldLayoutMkLst>
            <pc:docMk/>
            <pc:sldMasterMk cId="34584308" sldId="2147483660"/>
            <pc:sldLayoutMk cId="5871594" sldId="2147483688"/>
          </pc:sldLayoutMkLst>
        </pc:sldLayoutChg>
        <pc:sldLayoutChg chg="del">
          <pc:chgData name="Alicia" userId="e2da4e19-4491-4b7b-9a5b-3a3a76510eeb" providerId="ADAL" clId="{77587B0B-52BD-4DD4-B157-87B810D482A1}" dt="2020-11-10T02:12:06.072" v="28" actId="2696"/>
          <pc:sldLayoutMkLst>
            <pc:docMk/>
            <pc:sldMasterMk cId="34584308" sldId="2147483660"/>
            <pc:sldLayoutMk cId="1578743973" sldId="2147483689"/>
          </pc:sldLayoutMkLst>
        </pc:sldLayoutChg>
        <pc:sldLayoutChg chg="del">
          <pc:chgData name="Alicia" userId="e2da4e19-4491-4b7b-9a5b-3a3a76510eeb" providerId="ADAL" clId="{77587B0B-52BD-4DD4-B157-87B810D482A1}" dt="2020-11-10T02:12:06.078" v="29" actId="2696"/>
          <pc:sldLayoutMkLst>
            <pc:docMk/>
            <pc:sldMasterMk cId="34584308" sldId="2147483660"/>
            <pc:sldLayoutMk cId="3229921068" sldId="2147483690"/>
          </pc:sldLayoutMkLst>
        </pc:sldLayoutChg>
        <pc:sldLayoutChg chg="del">
          <pc:chgData name="Alicia" userId="e2da4e19-4491-4b7b-9a5b-3a3a76510eeb" providerId="ADAL" clId="{77587B0B-52BD-4DD4-B157-87B810D482A1}" dt="2020-11-10T02:12:06.083" v="30" actId="2696"/>
          <pc:sldLayoutMkLst>
            <pc:docMk/>
            <pc:sldMasterMk cId="34584308" sldId="2147483660"/>
            <pc:sldLayoutMk cId="1784287210" sldId="2147483691"/>
          </pc:sldLayoutMkLst>
        </pc:sldLayoutChg>
        <pc:sldLayoutChg chg="del">
          <pc:chgData name="Alicia" userId="e2da4e19-4491-4b7b-9a5b-3a3a76510eeb" providerId="ADAL" clId="{77587B0B-52BD-4DD4-B157-87B810D482A1}" dt="2020-11-10T02:12:06.086" v="31" actId="2696"/>
          <pc:sldLayoutMkLst>
            <pc:docMk/>
            <pc:sldMasterMk cId="34584308" sldId="2147483660"/>
            <pc:sldLayoutMk cId="1807886913" sldId="2147483692"/>
          </pc:sldLayoutMkLst>
        </pc:sldLayoutChg>
        <pc:sldLayoutChg chg="del">
          <pc:chgData name="Alicia" userId="e2da4e19-4491-4b7b-9a5b-3a3a76510eeb" providerId="ADAL" clId="{77587B0B-52BD-4DD4-B157-87B810D482A1}" dt="2020-11-10T02:12:06.089" v="32" actId="2696"/>
          <pc:sldLayoutMkLst>
            <pc:docMk/>
            <pc:sldMasterMk cId="34584308" sldId="2147483660"/>
            <pc:sldLayoutMk cId="2580708606" sldId="2147483696"/>
          </pc:sldLayoutMkLst>
        </pc:sldLayoutChg>
      </pc:sldMasterChg>
      <pc:sldMasterChg chg="del delSldLayout">
        <pc:chgData name="Alicia" userId="e2da4e19-4491-4b7b-9a5b-3a3a76510eeb" providerId="ADAL" clId="{77587B0B-52BD-4DD4-B157-87B810D482A1}" dt="2020-11-10T02:12:08.522" v="75" actId="2696"/>
        <pc:sldMasterMkLst>
          <pc:docMk/>
          <pc:sldMasterMk cId="2640004027" sldId="2147483872"/>
        </pc:sldMasterMkLst>
        <pc:sldLayoutChg chg="del">
          <pc:chgData name="Alicia" userId="e2da4e19-4491-4b7b-9a5b-3a3a76510eeb" providerId="ADAL" clId="{77587B0B-52BD-4DD4-B157-87B810D482A1}" dt="2020-11-10T02:12:08.313" v="34" actId="2696"/>
          <pc:sldLayoutMkLst>
            <pc:docMk/>
            <pc:sldMasterMk cId="2640004027" sldId="2147483872"/>
            <pc:sldLayoutMk cId="4202742481" sldId="2147483873"/>
          </pc:sldLayoutMkLst>
        </pc:sldLayoutChg>
        <pc:sldLayoutChg chg="del">
          <pc:chgData name="Alicia" userId="e2da4e19-4491-4b7b-9a5b-3a3a76510eeb" providerId="ADAL" clId="{77587B0B-52BD-4DD4-B157-87B810D482A1}" dt="2020-11-10T02:12:08.316" v="35" actId="2696"/>
          <pc:sldLayoutMkLst>
            <pc:docMk/>
            <pc:sldMasterMk cId="2640004027" sldId="2147483872"/>
            <pc:sldLayoutMk cId="1018842964" sldId="2147483874"/>
          </pc:sldLayoutMkLst>
        </pc:sldLayoutChg>
        <pc:sldLayoutChg chg="del">
          <pc:chgData name="Alicia" userId="e2da4e19-4491-4b7b-9a5b-3a3a76510eeb" providerId="ADAL" clId="{77587B0B-52BD-4DD4-B157-87B810D482A1}" dt="2020-11-10T02:12:08.318" v="36" actId="2696"/>
          <pc:sldLayoutMkLst>
            <pc:docMk/>
            <pc:sldMasterMk cId="2640004027" sldId="2147483872"/>
            <pc:sldLayoutMk cId="3890594790" sldId="2147483875"/>
          </pc:sldLayoutMkLst>
        </pc:sldLayoutChg>
        <pc:sldLayoutChg chg="del">
          <pc:chgData name="Alicia" userId="e2da4e19-4491-4b7b-9a5b-3a3a76510eeb" providerId="ADAL" clId="{77587B0B-52BD-4DD4-B157-87B810D482A1}" dt="2020-11-10T02:12:08.321" v="37" actId="2696"/>
          <pc:sldLayoutMkLst>
            <pc:docMk/>
            <pc:sldMasterMk cId="2640004027" sldId="2147483872"/>
            <pc:sldLayoutMk cId="505132017" sldId="2147483876"/>
          </pc:sldLayoutMkLst>
        </pc:sldLayoutChg>
        <pc:sldLayoutChg chg="del">
          <pc:chgData name="Alicia" userId="e2da4e19-4491-4b7b-9a5b-3a3a76510eeb" providerId="ADAL" clId="{77587B0B-52BD-4DD4-B157-87B810D482A1}" dt="2020-11-10T02:12:08.323" v="38" actId="2696"/>
          <pc:sldLayoutMkLst>
            <pc:docMk/>
            <pc:sldMasterMk cId="2640004027" sldId="2147483872"/>
            <pc:sldLayoutMk cId="122157869" sldId="2147483877"/>
          </pc:sldLayoutMkLst>
        </pc:sldLayoutChg>
        <pc:sldLayoutChg chg="del">
          <pc:chgData name="Alicia" userId="e2da4e19-4491-4b7b-9a5b-3a3a76510eeb" providerId="ADAL" clId="{77587B0B-52BD-4DD4-B157-87B810D482A1}" dt="2020-11-10T02:12:08.327" v="39" actId="2696"/>
          <pc:sldLayoutMkLst>
            <pc:docMk/>
            <pc:sldMasterMk cId="2640004027" sldId="2147483872"/>
            <pc:sldLayoutMk cId="2082296410" sldId="2147483878"/>
          </pc:sldLayoutMkLst>
        </pc:sldLayoutChg>
        <pc:sldLayoutChg chg="del">
          <pc:chgData name="Alicia" userId="e2da4e19-4491-4b7b-9a5b-3a3a76510eeb" providerId="ADAL" clId="{77587B0B-52BD-4DD4-B157-87B810D482A1}" dt="2020-11-10T02:12:08.330" v="40" actId="2696"/>
          <pc:sldLayoutMkLst>
            <pc:docMk/>
            <pc:sldMasterMk cId="2640004027" sldId="2147483872"/>
            <pc:sldLayoutMk cId="2678468012" sldId="2147483879"/>
          </pc:sldLayoutMkLst>
        </pc:sldLayoutChg>
        <pc:sldLayoutChg chg="del">
          <pc:chgData name="Alicia" userId="e2da4e19-4491-4b7b-9a5b-3a3a76510eeb" providerId="ADAL" clId="{77587B0B-52BD-4DD4-B157-87B810D482A1}" dt="2020-11-10T02:12:08.332" v="41" actId="2696"/>
          <pc:sldLayoutMkLst>
            <pc:docMk/>
            <pc:sldMasterMk cId="2640004027" sldId="2147483872"/>
            <pc:sldLayoutMk cId="2781749104" sldId="2147483880"/>
          </pc:sldLayoutMkLst>
        </pc:sldLayoutChg>
        <pc:sldLayoutChg chg="del">
          <pc:chgData name="Alicia" userId="e2da4e19-4491-4b7b-9a5b-3a3a76510eeb" providerId="ADAL" clId="{77587B0B-52BD-4DD4-B157-87B810D482A1}" dt="2020-11-10T02:12:08.335" v="42" actId="2696"/>
          <pc:sldLayoutMkLst>
            <pc:docMk/>
            <pc:sldMasterMk cId="2640004027" sldId="2147483872"/>
            <pc:sldLayoutMk cId="2244252803" sldId="2147483881"/>
          </pc:sldLayoutMkLst>
        </pc:sldLayoutChg>
        <pc:sldLayoutChg chg="del">
          <pc:chgData name="Alicia" userId="e2da4e19-4491-4b7b-9a5b-3a3a76510eeb" providerId="ADAL" clId="{77587B0B-52BD-4DD4-B157-87B810D482A1}" dt="2020-11-10T02:12:08.337" v="43" actId="2696"/>
          <pc:sldLayoutMkLst>
            <pc:docMk/>
            <pc:sldMasterMk cId="2640004027" sldId="2147483872"/>
            <pc:sldLayoutMk cId="3517874542" sldId="2147483882"/>
          </pc:sldLayoutMkLst>
        </pc:sldLayoutChg>
        <pc:sldLayoutChg chg="del">
          <pc:chgData name="Alicia" userId="e2da4e19-4491-4b7b-9a5b-3a3a76510eeb" providerId="ADAL" clId="{77587B0B-52BD-4DD4-B157-87B810D482A1}" dt="2020-11-10T02:12:08.341" v="44" actId="2696"/>
          <pc:sldLayoutMkLst>
            <pc:docMk/>
            <pc:sldMasterMk cId="2640004027" sldId="2147483872"/>
            <pc:sldLayoutMk cId="3770856312" sldId="2147483883"/>
          </pc:sldLayoutMkLst>
        </pc:sldLayoutChg>
        <pc:sldLayoutChg chg="del">
          <pc:chgData name="Alicia" userId="e2da4e19-4491-4b7b-9a5b-3a3a76510eeb" providerId="ADAL" clId="{77587B0B-52BD-4DD4-B157-87B810D482A1}" dt="2020-11-10T02:12:08.345" v="45" actId="2696"/>
          <pc:sldLayoutMkLst>
            <pc:docMk/>
            <pc:sldMasterMk cId="2640004027" sldId="2147483872"/>
            <pc:sldLayoutMk cId="1766895868" sldId="2147483884"/>
          </pc:sldLayoutMkLst>
        </pc:sldLayoutChg>
        <pc:sldLayoutChg chg="del">
          <pc:chgData name="Alicia" userId="e2da4e19-4491-4b7b-9a5b-3a3a76510eeb" providerId="ADAL" clId="{77587B0B-52BD-4DD4-B157-87B810D482A1}" dt="2020-11-10T02:12:08.349" v="46" actId="2696"/>
          <pc:sldLayoutMkLst>
            <pc:docMk/>
            <pc:sldMasterMk cId="2640004027" sldId="2147483872"/>
            <pc:sldLayoutMk cId="2844106160" sldId="2147483885"/>
          </pc:sldLayoutMkLst>
        </pc:sldLayoutChg>
        <pc:sldLayoutChg chg="del">
          <pc:chgData name="Alicia" userId="e2da4e19-4491-4b7b-9a5b-3a3a76510eeb" providerId="ADAL" clId="{77587B0B-52BD-4DD4-B157-87B810D482A1}" dt="2020-11-10T02:12:08.352" v="47" actId="2696"/>
          <pc:sldLayoutMkLst>
            <pc:docMk/>
            <pc:sldMasterMk cId="2640004027" sldId="2147483872"/>
            <pc:sldLayoutMk cId="2558827791" sldId="2147483886"/>
          </pc:sldLayoutMkLst>
        </pc:sldLayoutChg>
        <pc:sldLayoutChg chg="del">
          <pc:chgData name="Alicia" userId="e2da4e19-4491-4b7b-9a5b-3a3a76510eeb" providerId="ADAL" clId="{77587B0B-52BD-4DD4-B157-87B810D482A1}" dt="2020-11-10T02:12:08.354" v="48" actId="2696"/>
          <pc:sldLayoutMkLst>
            <pc:docMk/>
            <pc:sldMasterMk cId="2640004027" sldId="2147483872"/>
            <pc:sldLayoutMk cId="811796998" sldId="2147483887"/>
          </pc:sldLayoutMkLst>
        </pc:sldLayoutChg>
        <pc:sldLayoutChg chg="del">
          <pc:chgData name="Alicia" userId="e2da4e19-4491-4b7b-9a5b-3a3a76510eeb" providerId="ADAL" clId="{77587B0B-52BD-4DD4-B157-87B810D482A1}" dt="2020-11-10T02:12:08.359" v="49" actId="2696"/>
          <pc:sldLayoutMkLst>
            <pc:docMk/>
            <pc:sldMasterMk cId="2640004027" sldId="2147483872"/>
            <pc:sldLayoutMk cId="1784403022" sldId="2147483888"/>
          </pc:sldLayoutMkLst>
        </pc:sldLayoutChg>
        <pc:sldLayoutChg chg="del">
          <pc:chgData name="Alicia" userId="e2da4e19-4491-4b7b-9a5b-3a3a76510eeb" providerId="ADAL" clId="{77587B0B-52BD-4DD4-B157-87B810D482A1}" dt="2020-11-10T02:12:08.364" v="50" actId="2696"/>
          <pc:sldLayoutMkLst>
            <pc:docMk/>
            <pc:sldMasterMk cId="2640004027" sldId="2147483872"/>
            <pc:sldLayoutMk cId="3336610206" sldId="2147483889"/>
          </pc:sldLayoutMkLst>
        </pc:sldLayoutChg>
        <pc:sldLayoutChg chg="del">
          <pc:chgData name="Alicia" userId="e2da4e19-4491-4b7b-9a5b-3a3a76510eeb" providerId="ADAL" clId="{77587B0B-52BD-4DD4-B157-87B810D482A1}" dt="2020-11-10T02:12:08.367" v="51" actId="2696"/>
          <pc:sldLayoutMkLst>
            <pc:docMk/>
            <pc:sldMasterMk cId="2640004027" sldId="2147483872"/>
            <pc:sldLayoutMk cId="2292458609" sldId="2147483890"/>
          </pc:sldLayoutMkLst>
        </pc:sldLayoutChg>
        <pc:sldLayoutChg chg="del">
          <pc:chgData name="Alicia" userId="e2da4e19-4491-4b7b-9a5b-3a3a76510eeb" providerId="ADAL" clId="{77587B0B-52BD-4DD4-B157-87B810D482A1}" dt="2020-11-10T02:12:08.370" v="52" actId="2696"/>
          <pc:sldLayoutMkLst>
            <pc:docMk/>
            <pc:sldMasterMk cId="2640004027" sldId="2147483872"/>
            <pc:sldLayoutMk cId="2387905380" sldId="2147483891"/>
          </pc:sldLayoutMkLst>
        </pc:sldLayoutChg>
        <pc:sldLayoutChg chg="del">
          <pc:chgData name="Alicia" userId="e2da4e19-4491-4b7b-9a5b-3a3a76510eeb" providerId="ADAL" clId="{77587B0B-52BD-4DD4-B157-87B810D482A1}" dt="2020-11-10T02:12:08.373" v="53" actId="2696"/>
          <pc:sldLayoutMkLst>
            <pc:docMk/>
            <pc:sldMasterMk cId="2640004027" sldId="2147483872"/>
            <pc:sldLayoutMk cId="847210928" sldId="2147483892"/>
          </pc:sldLayoutMkLst>
        </pc:sldLayoutChg>
        <pc:sldLayoutChg chg="del">
          <pc:chgData name="Alicia" userId="e2da4e19-4491-4b7b-9a5b-3a3a76510eeb" providerId="ADAL" clId="{77587B0B-52BD-4DD4-B157-87B810D482A1}" dt="2020-11-10T02:12:08.387" v="54" actId="2696"/>
          <pc:sldLayoutMkLst>
            <pc:docMk/>
            <pc:sldMasterMk cId="2640004027" sldId="2147483872"/>
            <pc:sldLayoutMk cId="3594479333" sldId="2147483893"/>
          </pc:sldLayoutMkLst>
        </pc:sldLayoutChg>
        <pc:sldLayoutChg chg="del">
          <pc:chgData name="Alicia" userId="e2da4e19-4491-4b7b-9a5b-3a3a76510eeb" providerId="ADAL" clId="{77587B0B-52BD-4DD4-B157-87B810D482A1}" dt="2020-11-10T02:12:08.390" v="55" actId="2696"/>
          <pc:sldLayoutMkLst>
            <pc:docMk/>
            <pc:sldMasterMk cId="2640004027" sldId="2147483872"/>
            <pc:sldLayoutMk cId="4000116470" sldId="2147483894"/>
          </pc:sldLayoutMkLst>
        </pc:sldLayoutChg>
        <pc:sldLayoutChg chg="del">
          <pc:chgData name="Alicia" userId="e2da4e19-4491-4b7b-9a5b-3a3a76510eeb" providerId="ADAL" clId="{77587B0B-52BD-4DD4-B157-87B810D482A1}" dt="2020-11-10T02:12:08.393" v="56" actId="2696"/>
          <pc:sldLayoutMkLst>
            <pc:docMk/>
            <pc:sldMasterMk cId="2640004027" sldId="2147483872"/>
            <pc:sldLayoutMk cId="2593812095" sldId="2147483895"/>
          </pc:sldLayoutMkLst>
        </pc:sldLayoutChg>
        <pc:sldLayoutChg chg="del">
          <pc:chgData name="Alicia" userId="e2da4e19-4491-4b7b-9a5b-3a3a76510eeb" providerId="ADAL" clId="{77587B0B-52BD-4DD4-B157-87B810D482A1}" dt="2020-11-10T02:12:08.399" v="57" actId="2696"/>
          <pc:sldLayoutMkLst>
            <pc:docMk/>
            <pc:sldMasterMk cId="2640004027" sldId="2147483872"/>
            <pc:sldLayoutMk cId="3108731682" sldId="2147483896"/>
          </pc:sldLayoutMkLst>
        </pc:sldLayoutChg>
        <pc:sldLayoutChg chg="del">
          <pc:chgData name="Alicia" userId="e2da4e19-4491-4b7b-9a5b-3a3a76510eeb" providerId="ADAL" clId="{77587B0B-52BD-4DD4-B157-87B810D482A1}" dt="2020-11-10T02:12:08.403" v="58" actId="2696"/>
          <pc:sldLayoutMkLst>
            <pc:docMk/>
            <pc:sldMasterMk cId="2640004027" sldId="2147483872"/>
            <pc:sldLayoutMk cId="2096615289" sldId="2147483897"/>
          </pc:sldLayoutMkLst>
        </pc:sldLayoutChg>
        <pc:sldLayoutChg chg="del">
          <pc:chgData name="Alicia" userId="e2da4e19-4491-4b7b-9a5b-3a3a76510eeb" providerId="ADAL" clId="{77587B0B-52BD-4DD4-B157-87B810D482A1}" dt="2020-11-10T02:12:08.409" v="59" actId="2696"/>
          <pc:sldLayoutMkLst>
            <pc:docMk/>
            <pc:sldMasterMk cId="2640004027" sldId="2147483872"/>
            <pc:sldLayoutMk cId="4065258674" sldId="2147483898"/>
          </pc:sldLayoutMkLst>
        </pc:sldLayoutChg>
        <pc:sldLayoutChg chg="del">
          <pc:chgData name="Alicia" userId="e2da4e19-4491-4b7b-9a5b-3a3a76510eeb" providerId="ADAL" clId="{77587B0B-52BD-4DD4-B157-87B810D482A1}" dt="2020-11-10T02:12:08.414" v="60" actId="2696"/>
          <pc:sldLayoutMkLst>
            <pc:docMk/>
            <pc:sldMasterMk cId="2640004027" sldId="2147483872"/>
            <pc:sldLayoutMk cId="1046727587" sldId="2147483899"/>
          </pc:sldLayoutMkLst>
        </pc:sldLayoutChg>
        <pc:sldLayoutChg chg="del">
          <pc:chgData name="Alicia" userId="e2da4e19-4491-4b7b-9a5b-3a3a76510eeb" providerId="ADAL" clId="{77587B0B-52BD-4DD4-B157-87B810D482A1}" dt="2020-11-10T02:12:08.420" v="61" actId="2696"/>
          <pc:sldLayoutMkLst>
            <pc:docMk/>
            <pc:sldMasterMk cId="2640004027" sldId="2147483872"/>
            <pc:sldLayoutMk cId="3861810174" sldId="2147483900"/>
          </pc:sldLayoutMkLst>
        </pc:sldLayoutChg>
        <pc:sldLayoutChg chg="del">
          <pc:chgData name="Alicia" userId="e2da4e19-4491-4b7b-9a5b-3a3a76510eeb" providerId="ADAL" clId="{77587B0B-52BD-4DD4-B157-87B810D482A1}" dt="2020-11-10T02:12:08.423" v="62" actId="2696"/>
          <pc:sldLayoutMkLst>
            <pc:docMk/>
            <pc:sldMasterMk cId="2640004027" sldId="2147483872"/>
            <pc:sldLayoutMk cId="2447421131" sldId="2147483901"/>
          </pc:sldLayoutMkLst>
        </pc:sldLayoutChg>
        <pc:sldLayoutChg chg="del">
          <pc:chgData name="Alicia" userId="e2da4e19-4491-4b7b-9a5b-3a3a76510eeb" providerId="ADAL" clId="{77587B0B-52BD-4DD4-B157-87B810D482A1}" dt="2020-11-10T02:12:08.430" v="63" actId="2696"/>
          <pc:sldLayoutMkLst>
            <pc:docMk/>
            <pc:sldMasterMk cId="2640004027" sldId="2147483872"/>
            <pc:sldLayoutMk cId="2943141421" sldId="2147483902"/>
          </pc:sldLayoutMkLst>
        </pc:sldLayoutChg>
        <pc:sldLayoutChg chg="del">
          <pc:chgData name="Alicia" userId="e2da4e19-4491-4b7b-9a5b-3a3a76510eeb" providerId="ADAL" clId="{77587B0B-52BD-4DD4-B157-87B810D482A1}" dt="2020-11-10T02:12:08.438" v="64" actId="2696"/>
          <pc:sldLayoutMkLst>
            <pc:docMk/>
            <pc:sldMasterMk cId="2640004027" sldId="2147483872"/>
            <pc:sldLayoutMk cId="178272265" sldId="2147483903"/>
          </pc:sldLayoutMkLst>
        </pc:sldLayoutChg>
        <pc:sldLayoutChg chg="del">
          <pc:chgData name="Alicia" userId="e2da4e19-4491-4b7b-9a5b-3a3a76510eeb" providerId="ADAL" clId="{77587B0B-52BD-4DD4-B157-87B810D482A1}" dt="2020-11-10T02:12:08.441" v="65" actId="2696"/>
          <pc:sldLayoutMkLst>
            <pc:docMk/>
            <pc:sldMasterMk cId="2640004027" sldId="2147483872"/>
            <pc:sldLayoutMk cId="3592548533" sldId="2147483904"/>
          </pc:sldLayoutMkLst>
        </pc:sldLayoutChg>
        <pc:sldLayoutChg chg="del">
          <pc:chgData name="Alicia" userId="e2da4e19-4491-4b7b-9a5b-3a3a76510eeb" providerId="ADAL" clId="{77587B0B-52BD-4DD4-B157-87B810D482A1}" dt="2020-11-10T02:12:08.447" v="66" actId="2696"/>
          <pc:sldLayoutMkLst>
            <pc:docMk/>
            <pc:sldMasterMk cId="2640004027" sldId="2147483872"/>
            <pc:sldLayoutMk cId="781480758" sldId="2147483905"/>
          </pc:sldLayoutMkLst>
        </pc:sldLayoutChg>
        <pc:sldLayoutChg chg="del">
          <pc:chgData name="Alicia" userId="e2da4e19-4491-4b7b-9a5b-3a3a76510eeb" providerId="ADAL" clId="{77587B0B-52BD-4DD4-B157-87B810D482A1}" dt="2020-11-10T02:12:08.452" v="67" actId="2696"/>
          <pc:sldLayoutMkLst>
            <pc:docMk/>
            <pc:sldMasterMk cId="2640004027" sldId="2147483872"/>
            <pc:sldLayoutMk cId="3261655441" sldId="2147483906"/>
          </pc:sldLayoutMkLst>
        </pc:sldLayoutChg>
        <pc:sldLayoutChg chg="del">
          <pc:chgData name="Alicia" userId="e2da4e19-4491-4b7b-9a5b-3a3a76510eeb" providerId="ADAL" clId="{77587B0B-52BD-4DD4-B157-87B810D482A1}" dt="2020-11-10T02:12:08.478" v="68" actId="2696"/>
          <pc:sldLayoutMkLst>
            <pc:docMk/>
            <pc:sldMasterMk cId="2640004027" sldId="2147483872"/>
            <pc:sldLayoutMk cId="412441969" sldId="2147483907"/>
          </pc:sldLayoutMkLst>
        </pc:sldLayoutChg>
        <pc:sldLayoutChg chg="del">
          <pc:chgData name="Alicia" userId="e2da4e19-4491-4b7b-9a5b-3a3a76510eeb" providerId="ADAL" clId="{77587B0B-52BD-4DD4-B157-87B810D482A1}" dt="2020-11-10T02:12:08.504" v="69" actId="2696"/>
          <pc:sldLayoutMkLst>
            <pc:docMk/>
            <pc:sldMasterMk cId="2640004027" sldId="2147483872"/>
            <pc:sldLayoutMk cId="1333531492" sldId="2147483908"/>
          </pc:sldLayoutMkLst>
        </pc:sldLayoutChg>
        <pc:sldLayoutChg chg="del">
          <pc:chgData name="Alicia" userId="e2da4e19-4491-4b7b-9a5b-3a3a76510eeb" providerId="ADAL" clId="{77587B0B-52BD-4DD4-B157-87B810D482A1}" dt="2020-11-10T02:12:08.506" v="70" actId="2696"/>
          <pc:sldLayoutMkLst>
            <pc:docMk/>
            <pc:sldMasterMk cId="2640004027" sldId="2147483872"/>
            <pc:sldLayoutMk cId="3110797978" sldId="2147483909"/>
          </pc:sldLayoutMkLst>
        </pc:sldLayoutChg>
        <pc:sldLayoutChg chg="del">
          <pc:chgData name="Alicia" userId="e2da4e19-4491-4b7b-9a5b-3a3a76510eeb" providerId="ADAL" clId="{77587B0B-52BD-4DD4-B157-87B810D482A1}" dt="2020-11-10T02:12:08.508" v="71" actId="2696"/>
          <pc:sldLayoutMkLst>
            <pc:docMk/>
            <pc:sldMasterMk cId="2640004027" sldId="2147483872"/>
            <pc:sldLayoutMk cId="2924776687" sldId="2147483910"/>
          </pc:sldLayoutMkLst>
        </pc:sldLayoutChg>
        <pc:sldLayoutChg chg="del">
          <pc:chgData name="Alicia" userId="e2da4e19-4491-4b7b-9a5b-3a3a76510eeb" providerId="ADAL" clId="{77587B0B-52BD-4DD4-B157-87B810D482A1}" dt="2020-11-10T02:12:08.511" v="72" actId="2696"/>
          <pc:sldLayoutMkLst>
            <pc:docMk/>
            <pc:sldMasterMk cId="2640004027" sldId="2147483872"/>
            <pc:sldLayoutMk cId="1417195617" sldId="2147483911"/>
          </pc:sldLayoutMkLst>
        </pc:sldLayoutChg>
        <pc:sldLayoutChg chg="del">
          <pc:chgData name="Alicia" userId="e2da4e19-4491-4b7b-9a5b-3a3a76510eeb" providerId="ADAL" clId="{77587B0B-52BD-4DD4-B157-87B810D482A1}" dt="2020-11-10T02:12:08.514" v="73" actId="2696"/>
          <pc:sldLayoutMkLst>
            <pc:docMk/>
            <pc:sldMasterMk cId="2640004027" sldId="2147483872"/>
            <pc:sldLayoutMk cId="3971334005" sldId="2147483912"/>
          </pc:sldLayoutMkLst>
        </pc:sldLayoutChg>
        <pc:sldLayoutChg chg="del">
          <pc:chgData name="Alicia" userId="e2da4e19-4491-4b7b-9a5b-3a3a76510eeb" providerId="ADAL" clId="{77587B0B-52BD-4DD4-B157-87B810D482A1}" dt="2020-11-10T02:12:08.517" v="74" actId="2696"/>
          <pc:sldLayoutMkLst>
            <pc:docMk/>
            <pc:sldMasterMk cId="2640004027" sldId="2147483872"/>
            <pc:sldLayoutMk cId="2328183426" sldId="2147483913"/>
          </pc:sldLayoutMkLst>
        </pc:sldLayoutChg>
      </pc:sldMasterChg>
    </pc:docChg>
  </pc:docChgLst>
  <pc:docChgLst>
    <pc:chgData name="Mohamed Alaa ElDin Moustafa" userId="S::malaam@microsoft.com::e98bb08d-cac7-4136-a8b4-7b06383475f9" providerId="AD" clId="Web-{9F53AE9F-6022-0000-D58B-058A21CC706A}"/>
    <pc:docChg chg="sldOrd modSection">
      <pc:chgData name="Mohamed Alaa ElDin Moustafa" userId="S::malaam@microsoft.com::e98bb08d-cac7-4136-a8b4-7b06383475f9" providerId="AD" clId="Web-{9F53AE9F-6022-0000-D58B-058A21CC706A}" dt="2021-02-24T08:01:58.198" v="0"/>
      <pc:docMkLst>
        <pc:docMk/>
      </pc:docMkLst>
      <pc:sldChg chg="ord">
        <pc:chgData name="Mohamed Alaa ElDin Moustafa" userId="S::malaam@microsoft.com::e98bb08d-cac7-4136-a8b4-7b06383475f9" providerId="AD" clId="Web-{9F53AE9F-6022-0000-D58B-058A21CC706A}" dt="2021-02-24T08:01:58.198" v="0"/>
        <pc:sldMkLst>
          <pc:docMk/>
          <pc:sldMk cId="1779733599" sldId="20761366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14</a:t>
            </a:fld>
            <a:endParaRPr lang="en-US"/>
          </a:p>
        </p:txBody>
      </p:sp>
    </p:spTree>
    <p:extLst>
      <p:ext uri="{BB962C8B-B14F-4D97-AF65-F5344CB8AC3E}">
        <p14:creationId xmlns:p14="http://schemas.microsoft.com/office/powerpoint/2010/main" val="3058797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422370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https://docs.microsoft.com/en-us/azure/cloud-adoption-framework/plan/suggested-skills</a:t>
            </a:r>
          </a:p>
        </p:txBody>
      </p:sp>
      <p:sp>
        <p:nvSpPr>
          <p:cNvPr id="4" name="Slide Number Placeholder 3"/>
          <p:cNvSpPr>
            <a:spLocks noGrp="1"/>
          </p:cNvSpPr>
          <p:nvPr>
            <p:ph type="sldNum" sz="quarter" idx="5"/>
          </p:nvPr>
        </p:nvSpPr>
        <p:spPr/>
        <p:txBody>
          <a:bodyPr/>
          <a:lstStyle/>
          <a:p>
            <a:fld id="{268358F0-6F6E-4229-B4E1-FAA558BBD1AB}" type="slidenum">
              <a:rPr lang="en-US" smtClean="0"/>
              <a:t>22</a:t>
            </a:fld>
            <a:endParaRPr lang="en-US"/>
          </a:p>
        </p:txBody>
      </p:sp>
    </p:spTree>
    <p:extLst>
      <p:ext uri="{BB962C8B-B14F-4D97-AF65-F5344CB8AC3E}">
        <p14:creationId xmlns:p14="http://schemas.microsoft.com/office/powerpoint/2010/main" val="321175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a:t>
            </a:r>
            <a:r>
              <a:rPr lang="en-US" sz="1200" b="1">
                <a:latin typeface="Segoe UI Semilight" panose="020B0402040204020203" pitchFamily="34" charset="0"/>
                <a:cs typeface="Segoe UI Semilight" panose="020B0402040204020203" pitchFamily="34" charset="0"/>
              </a:rPr>
              <a:t>Connect with trusted Microsoft Partners for expert business and technical solutions</a:t>
            </a:r>
          </a:p>
          <a:p>
            <a:endParaRPr lang="en-US" sz="1200" b="1">
              <a:latin typeface="Segoe UI Semilight" panose="020B0402040204020203" pitchFamily="34" charset="0"/>
              <a:cs typeface="Segoe UI Semilight" panose="020B0402040204020203" pitchFamily="34" charset="0"/>
            </a:endParaRPr>
          </a:p>
          <a:p>
            <a:r>
              <a:rPr lang="en-US" sz="1200" b="1">
                <a:latin typeface="Segoe UI Semilight" panose="020B0402040204020203" pitchFamily="34" charset="0"/>
                <a:cs typeface="Segoe UI Semilight" panose="020B0402040204020203" pitchFamily="34" charset="0"/>
              </a:rPr>
              <a:t>&lt;Transition&gt; </a:t>
            </a:r>
          </a:p>
          <a:p>
            <a:endParaRPr lang="en-US" b="1">
              <a:cs typeface="Calibri"/>
            </a:endParaRPr>
          </a:p>
          <a:p>
            <a:endParaRPr lang="en-US" b="1">
              <a:cs typeface="Calibri"/>
            </a:endParaRPr>
          </a:p>
        </p:txBody>
      </p:sp>
    </p:spTree>
    <p:extLst>
      <p:ext uri="{BB962C8B-B14F-4D97-AF65-F5344CB8AC3E}">
        <p14:creationId xmlns:p14="http://schemas.microsoft.com/office/powerpoint/2010/main" val="1579599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cs typeface="Calibri"/>
              </a:rPr>
              <a:t>&lt;Key point&gt; There are a variety of next steps you can take to accelerate your digital transformation. </a:t>
            </a:r>
            <a:endParaRPr lang="en-US" sz="1100" dirty="0"/>
          </a:p>
          <a:p>
            <a:endParaRPr lang="en-US" sz="1100" b="0" dirty="0">
              <a:latin typeface="Segoe"/>
            </a:endParaRPr>
          </a:p>
        </p:txBody>
      </p:sp>
    </p:spTree>
    <p:extLst>
      <p:ext uri="{BB962C8B-B14F-4D97-AF65-F5344CB8AC3E}">
        <p14:creationId xmlns:p14="http://schemas.microsoft.com/office/powerpoint/2010/main" val="1793593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2/24/2021 12:00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428087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3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Change is more than adopting technology.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1" kern="1200" dirty="0">
                <a:solidFill>
                  <a:schemeClr val="tx1"/>
                </a:solidFill>
                <a:effectLst/>
                <a:latin typeface="Segoe"/>
                <a:ea typeface="+mn-ea"/>
                <a:cs typeface="+mn-cs"/>
              </a:rPr>
              <a:t>&lt;Transition&gt;:</a:t>
            </a:r>
            <a:r>
              <a:rPr lang="en-US" sz="1100" b="1" dirty="0">
                <a:latin typeface="Segoe"/>
              </a:rPr>
              <a:t> </a:t>
            </a:r>
            <a:r>
              <a:rPr lang="en-US" sz="1100" b="1" kern="1200" dirty="0">
                <a:solidFill>
                  <a:schemeClr val="tx1"/>
                </a:solidFill>
                <a:effectLst/>
                <a:latin typeface="Segoe"/>
                <a:ea typeface="+mn-ea"/>
                <a:cs typeface="+mn-cs"/>
              </a:rPr>
              <a:t> How does the Cloud Adoption Framework work </a:t>
            </a:r>
            <a:r>
              <a:rPr lang="en-US" sz="1100" b="1" dirty="0">
                <a:latin typeface="Segoe"/>
              </a:rPr>
              <a:t>for your business?</a:t>
            </a:r>
            <a:endParaRPr lang="en-US" sz="1100" b="1"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panose="020B0502040504020203"/>
                <a:ea typeface="+mn-ea"/>
                <a:cs typeface="+mn-cs"/>
              </a:rPr>
              <a:t>Key point</a:t>
            </a:r>
            <a:r>
              <a:rPr lang="en-US" sz="1100" b="0" kern="1200" dirty="0">
                <a:solidFill>
                  <a:schemeClr val="tx1"/>
                </a:solidFill>
                <a:effectLst/>
                <a:latin typeface="Segoe"/>
                <a:ea typeface="+mn-ea"/>
                <a:cs typeface="+mn-cs"/>
              </a:rPr>
              <a:t>&gt;: Cloud Adoption Framework—modular phases of adoption.</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As your organization  evolves, the Cloud Adoption Framework adapts to your business needs.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1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100" b="0" i="0" kern="1200" dirty="0">
              <a:solidFill>
                <a:schemeClr val="tx1"/>
              </a:solidFill>
              <a:effectLst/>
              <a:latin typeface="Segoe"/>
              <a:ea typeface="+mn-ea"/>
              <a:cs typeface="+mn-cs"/>
            </a:endParaRPr>
          </a:p>
          <a:p>
            <a:r>
              <a:rPr lang="en-US" sz="11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100" b="0" i="0" kern="1200" dirty="0">
                <a:solidFill>
                  <a:schemeClr val="tx1"/>
                </a:solidFill>
                <a:effectLst/>
                <a:latin typeface="Segoe"/>
                <a:ea typeface="+mn-ea"/>
                <a:cs typeface="+mn-cs"/>
              </a:rPr>
              <a:t>Cloud adoption shifts how companies obtain, make use of, and lock down their technology resources.</a:t>
            </a:r>
          </a:p>
          <a:p>
            <a:r>
              <a:rPr lang="en-US" sz="1100" b="0" i="0" kern="1200" dirty="0">
                <a:solidFill>
                  <a:schemeClr val="tx1"/>
                </a:solidFill>
                <a:effectLst/>
                <a:latin typeface="Segoe"/>
                <a:ea typeface="+mn-ea"/>
                <a:cs typeface="+mn-cs"/>
              </a:rPr>
              <a:t>And—this kind of modular framework flips the model of how enterprises operate:</a:t>
            </a:r>
          </a:p>
          <a:p>
            <a:endParaRPr lang="en-US" sz="11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1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1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kern="1200" dirty="0">
              <a:solidFill>
                <a:schemeClr val="tx1"/>
              </a:solidFill>
              <a:effectLst/>
              <a:latin typeface="Segoe" panose="020B0502040504020203"/>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100" dirty="0">
              <a:latin typeface="Segoe"/>
            </a:endParaRPr>
          </a:p>
          <a:p>
            <a:endParaRPr lang="en-US" sz="11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&lt;Key point&gt; We have tools, assessments, and other assets to support your cloud adoption journey.</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2/23/2021 11:59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panose="020B0502040504020203"/>
                <a:ea typeface="+mn-ea"/>
                <a:cs typeface="+mn-cs"/>
              </a:rPr>
              <a:t>Key point</a:t>
            </a:r>
            <a:r>
              <a:rPr lang="en-US" sz="1100" b="0" kern="1200" dirty="0">
                <a:solidFill>
                  <a:schemeClr val="tx1"/>
                </a:solidFill>
                <a:effectLst/>
                <a:latin typeface="Segoe"/>
                <a:ea typeface="+mn-ea"/>
                <a:cs typeface="+mn-cs"/>
              </a:rPr>
              <a:t>&gt;: Cloud Adoption Framework—modular phases of adoption.</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As your organization  evolves, the Cloud Adoption Framework adapts to your business needs.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1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100" b="0" i="0" kern="1200" dirty="0">
              <a:solidFill>
                <a:schemeClr val="tx1"/>
              </a:solidFill>
              <a:effectLst/>
              <a:latin typeface="Segoe"/>
              <a:ea typeface="+mn-ea"/>
              <a:cs typeface="+mn-cs"/>
            </a:endParaRPr>
          </a:p>
          <a:p>
            <a:r>
              <a:rPr lang="en-US" sz="11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100" b="0" i="0" kern="1200" dirty="0">
                <a:solidFill>
                  <a:schemeClr val="tx1"/>
                </a:solidFill>
                <a:effectLst/>
                <a:latin typeface="Segoe"/>
                <a:ea typeface="+mn-ea"/>
                <a:cs typeface="+mn-cs"/>
              </a:rPr>
              <a:t>Cloud adoption shifts how companies obtain, make use of, and lock down their technology resources.</a:t>
            </a:r>
          </a:p>
          <a:p>
            <a:r>
              <a:rPr lang="en-US" sz="1100" b="0" i="0" kern="1200" dirty="0">
                <a:solidFill>
                  <a:schemeClr val="tx1"/>
                </a:solidFill>
                <a:effectLst/>
                <a:latin typeface="Segoe"/>
                <a:ea typeface="+mn-ea"/>
                <a:cs typeface="+mn-cs"/>
              </a:rPr>
              <a:t>And—this kind of modular framework flips the model of how enterprises operate:</a:t>
            </a:r>
          </a:p>
          <a:p>
            <a:endParaRPr lang="en-US" sz="11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1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1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As an organization progresses through the Cloud Adoption Framework, what are the main goals of each methodology of “Define Strategy,” “Plan,” you can focus efforts on?</a:t>
            </a:r>
          </a:p>
          <a:p>
            <a:endParaRPr lang="en-US" sz="1100" dirty="0">
              <a:latin typeface="Segoe"/>
            </a:endParaRPr>
          </a:p>
          <a:p>
            <a:endParaRPr lang="en-US" sz="11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020863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519706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89089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082558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171193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3993819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896169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5961507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9393364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586497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44182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35067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58208188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0376097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017054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2243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8725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0323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9607260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859460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8663927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846559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16036652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453163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7333406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4222086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81817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6584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332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886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261463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12134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56032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2728095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312684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8912509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206122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3475372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7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2436710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536836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509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8559365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953724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9903208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327501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134847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34346427"/>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 id="2147483980" r:id="rId4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ka.ms/adopt/journeytracker"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archcenter.blob.core.windows.net/cdn/business-outcome-template.xlsx" TargetMode="External"/><Relationship Id="rId7" Type="http://schemas.openxmlformats.org/officeDocument/2006/relationships/image" Target="../media/image47.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50.png"/><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chcenter.blob.core.windows.net/cdn/fusion/readiness/Microsoft-Cloud-Adoption-Framework-Strategy-and-Plan-Template.docx"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6.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aka.ms/adopt/findapartner"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aka.ms/CAFServices" TargetMode="External"/><Relationship Id="rId7" Type="http://schemas.openxmlformats.org/officeDocument/2006/relationships/hyperlink" Target="https://aka.ms/adopt/overview"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hyperlink" Target="https://aka.ms/adopt/partneroffers" TargetMode="External"/><Relationship Id="rId5" Type="http://schemas.openxmlformats.org/officeDocument/2006/relationships/hyperlink" Target="https://aka.ms/adopt/assess" TargetMode="External"/><Relationship Id="rId4" Type="http://schemas.openxmlformats.org/officeDocument/2006/relationships/hyperlink" Target="https://aka.ms/adopt/learn/bizvalu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hyperlink" Target="https://archcenter.blob.core.windows.net/cdn/fusion/readiness/CAF%20Readiness%20Naming%20and%20Tagging%20tracking%20template.xlsx" TargetMode="External"/><Relationship Id="rId13" Type="http://schemas.openxmlformats.org/officeDocument/2006/relationships/hyperlink" Target="https://archcenter.blob.core.windows.net/cdn/business-outcome-template.xlsx"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smarttool"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qc" TargetMode="External"/><Relationship Id="rId12" Type="http://schemas.openxmlformats.org/officeDocument/2006/relationships/hyperlink" Target="https://aka.ms/adopt/journeytracker" TargetMode="External"/><Relationship Id="rId17" Type="http://schemas.openxmlformats.org/officeDocument/2006/relationships/hyperlink" Target="https://archcenter.blob.core.windows.net/cdn/fusion/governance/Deployment%20Acceleration%20Discipline%20Template.docx" TargetMode="External"/><Relationship Id="rId2" Type="http://schemas.openxmlformats.org/officeDocument/2006/relationships/notesSlide" Target="../notesSlides/notesSlide8.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21.xml"/><Relationship Id="rId6" Type="http://schemas.openxmlformats.org/officeDocument/2006/relationships/hyperlink" Target="https://aka.ms/adopt/aqc-setupguide" TargetMode="External"/><Relationship Id="rId11" Type="http://schemas.openxmlformats.org/officeDocument/2006/relationships/hyperlink" Target="https://archcenter.blob.core.windows.net/cdn/fusion/readiness/Microsoft-Cloud-Adoption-Framework-Strategy-and-Plan-Template.docx"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ka.ms/adopt/aqc-innovationguide"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azuredevopsdemogenerator.azurewebsites.net/?name=CloudAdoptionPlan"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ka.ms/adopt/aqc-migrationguide" TargetMode="External"/><Relationship Id="rId9" Type="http://schemas.openxmlformats.org/officeDocument/2006/relationships/hyperlink" Target="https://docs.microsoft.com/azure/cloud-adoption-framework/ready/landing-zone/first-landing-zone"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6334A-69F1-4B08-AF9B-EB6BEE9D0F14}"/>
              </a:ext>
            </a:extLst>
          </p:cNvPr>
          <p:cNvPicPr>
            <a:picLocks noChangeAspect="1"/>
          </p:cNvPicPr>
          <p:nvPr/>
        </p:nvPicPr>
        <p:blipFill rotWithShape="1">
          <a:blip r:embed="rId2"/>
          <a:srcRect b="13300"/>
          <a:stretch/>
        </p:blipFill>
        <p:spPr>
          <a:xfrm>
            <a:off x="455995" y="1424862"/>
            <a:ext cx="4064513" cy="5175806"/>
          </a:xfrm>
          <a:prstGeom prst="rect">
            <a:avLst/>
          </a:prstGeom>
          <a:ln w="12700">
            <a:solidFill>
              <a:schemeClr val="accent1">
                <a:lumMod val="90000"/>
              </a:schemeClr>
            </a:solidFill>
          </a:ln>
        </p:spPr>
      </p:pic>
      <p:pic>
        <p:nvPicPr>
          <p:cNvPr id="5" name="Picture 4">
            <a:extLst>
              <a:ext uri="{FF2B5EF4-FFF2-40B4-BE49-F238E27FC236}">
                <a16:creationId xmlns:a16="http://schemas.microsoft.com/office/drawing/2014/main" id="{1C8A924F-7AB2-4EDA-BD53-B6C72AF3513A}"/>
              </a:ext>
            </a:extLst>
          </p:cNvPr>
          <p:cNvPicPr>
            <a:picLocks noChangeAspect="1"/>
          </p:cNvPicPr>
          <p:nvPr/>
        </p:nvPicPr>
        <p:blipFill rotWithShape="1">
          <a:blip r:embed="rId3"/>
          <a:srcRect l="646"/>
          <a:stretch/>
        </p:blipFill>
        <p:spPr>
          <a:xfrm>
            <a:off x="5231492" y="3623657"/>
            <a:ext cx="6003581" cy="2977011"/>
          </a:xfrm>
          <a:prstGeom prst="rect">
            <a:avLst/>
          </a:prstGeom>
          <a:ln w="12700">
            <a:solidFill>
              <a:schemeClr val="accent1">
                <a:lumMod val="90000"/>
              </a:schemeClr>
            </a:solidFill>
          </a:ln>
        </p:spPr>
      </p:pic>
      <p:sp>
        <p:nvSpPr>
          <p:cNvPr id="6" name="Title 1">
            <a:extLst>
              <a:ext uri="{FF2B5EF4-FFF2-40B4-BE49-F238E27FC236}">
                <a16:creationId xmlns:a16="http://schemas.microsoft.com/office/drawing/2014/main" id="{DEF85F37-9D32-4C47-A0E3-9B5066797920}"/>
              </a:ext>
            </a:extLst>
          </p:cNvPr>
          <p:cNvSpPr>
            <a:spLocks noGrp="1"/>
          </p:cNvSpPr>
          <p:nvPr>
            <p:ph type="title"/>
          </p:nvPr>
        </p:nvSpPr>
        <p:spPr>
          <a:xfrm>
            <a:off x="455995" y="620428"/>
            <a:ext cx="11306469" cy="403137"/>
          </a:xfrm>
        </p:spPr>
        <p:txBody>
          <a:bodyPr/>
          <a:lstStyle/>
          <a:p>
            <a:r>
              <a:rPr lang="en-US" dirty="0">
                <a:solidFill>
                  <a:schemeClr val="tx2"/>
                </a:solidFill>
              </a:rPr>
              <a:t>Azure DevOps Cloud Adoption Plan Generator </a:t>
            </a:r>
          </a:p>
        </p:txBody>
      </p:sp>
      <p:sp>
        <p:nvSpPr>
          <p:cNvPr id="7" name="TextBox 6">
            <a:extLst>
              <a:ext uri="{FF2B5EF4-FFF2-40B4-BE49-F238E27FC236}">
                <a16:creationId xmlns:a16="http://schemas.microsoft.com/office/drawing/2014/main" id="{BBFA2860-7BA1-4BD6-B647-66F53FEB643C}"/>
              </a:ext>
            </a:extLst>
          </p:cNvPr>
          <p:cNvSpPr txBox="1"/>
          <p:nvPr/>
        </p:nvSpPr>
        <p:spPr>
          <a:xfrm>
            <a:off x="5231492" y="1825449"/>
            <a:ext cx="6003580" cy="1107996"/>
          </a:xfrm>
          <a:prstGeom prst="rect">
            <a:avLst/>
          </a:prstGeom>
          <a:noFill/>
        </p:spPr>
        <p:txBody>
          <a:bodyPr wrap="square" rtlCol="0">
            <a:spAutoFit/>
          </a:bodyPr>
          <a:lstStyle/>
          <a:p>
            <a:r>
              <a:rPr lang="en-US" sz="2200" dirty="0">
                <a:latin typeface="Segoe UI "/>
              </a:rPr>
              <a:t>Leverage Azure DevOps to log and track your cloud adoption plan:</a:t>
            </a:r>
          </a:p>
          <a:p>
            <a:r>
              <a:rPr lang="en-US" sz="2200" b="1" dirty="0">
                <a:solidFill>
                  <a:schemeClr val="tx2"/>
                </a:solidFill>
                <a:latin typeface="Segoe UI "/>
              </a:rPr>
              <a:t>aka.ms/adopt/plan </a:t>
            </a:r>
            <a:endParaRPr lang="en-US" b="1" dirty="0">
              <a:solidFill>
                <a:schemeClr val="tx2"/>
              </a:solidFill>
            </a:endParaRPr>
          </a:p>
        </p:txBody>
      </p:sp>
    </p:spTree>
    <p:extLst>
      <p:ext uri="{BB962C8B-B14F-4D97-AF65-F5344CB8AC3E}">
        <p14:creationId xmlns:p14="http://schemas.microsoft.com/office/powerpoint/2010/main" val="17797335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C2965B-91D0-4861-9DD8-E211E2E501C2}"/>
              </a:ext>
            </a:extLst>
          </p:cNvPr>
          <p:cNvSpPr/>
          <p:nvPr/>
        </p:nvSpPr>
        <p:spPr bwMode="auto">
          <a:xfrm>
            <a:off x="226828" y="2332074"/>
            <a:ext cx="5849041" cy="2435614"/>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43437B7-E377-439C-88C2-1C9562742C8D}"/>
              </a:ext>
            </a:extLst>
          </p:cNvPr>
          <p:cNvSpPr txBox="1"/>
          <p:nvPr/>
        </p:nvSpPr>
        <p:spPr>
          <a:xfrm>
            <a:off x="376722" y="6237572"/>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dirty="0">
              <a:ln>
                <a:noFill/>
              </a:ln>
              <a:solidFill>
                <a:srgbClr val="0078D3"/>
              </a:solidFill>
              <a:effectLst/>
              <a:uLnTx/>
              <a:uFillTx/>
              <a:latin typeface="Segoe UI"/>
              <a:ea typeface="+mn-ea"/>
              <a:cs typeface="+mn-cs"/>
            </a:endParaRPr>
          </a:p>
        </p:txBody>
      </p:sp>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5995" y="620428"/>
            <a:ext cx="11306469" cy="1314334"/>
          </a:xfrm>
        </p:spPr>
        <p:txBody>
          <a:bodyPr/>
          <a:lstStyle/>
          <a:p>
            <a:pPr>
              <a:lnSpc>
                <a:spcPct val="90000"/>
              </a:lnSpc>
              <a:spcAft>
                <a:spcPts val="1200"/>
              </a:spcAft>
            </a:pPr>
            <a:r>
              <a:rPr lang="en-US" dirty="0"/>
              <a:t>Microsoft Cloud Adoption Framework for Azure</a:t>
            </a:r>
            <a:br>
              <a:rPr lang="en-US" dirty="0"/>
            </a:br>
            <a:br>
              <a:rPr lang="en-US" dirty="0"/>
            </a:br>
            <a:r>
              <a:rPr lang="en-US" sz="2000" dirty="0">
                <a:solidFill>
                  <a:schemeClr val="tx2"/>
                </a:solidFill>
                <a:latin typeface="+mn-lt"/>
              </a:rPr>
              <a:t>Proven business and technical guidance to help customers create and implement </a:t>
            </a:r>
            <a:br>
              <a:rPr lang="en-US" sz="2000" dirty="0">
                <a:solidFill>
                  <a:schemeClr val="tx2"/>
                </a:solidFill>
                <a:latin typeface="+mn-lt"/>
              </a:rPr>
            </a:br>
            <a:r>
              <a:rPr lang="en-US" sz="2000" dirty="0">
                <a:solidFill>
                  <a:schemeClr val="tx2"/>
                </a:solidFill>
                <a:latin typeface="+mn-lt"/>
              </a:rPr>
              <a:t>the </a:t>
            </a:r>
            <a:r>
              <a:rPr lang="en-US" sz="2000" dirty="0">
                <a:solidFill>
                  <a:schemeClr val="tx2"/>
                </a:solidFill>
              </a:rPr>
              <a:t>business and technology strategies </a:t>
            </a:r>
            <a:r>
              <a:rPr lang="en-US" sz="2000" dirty="0">
                <a:solidFill>
                  <a:schemeClr val="tx2"/>
                </a:solidFill>
                <a:latin typeface="+mn-lt"/>
              </a:rPr>
              <a:t>necessary to succeed in the cloud.</a:t>
            </a:r>
            <a:endParaRPr lang="en-US" dirty="0">
              <a:solidFill>
                <a:schemeClr val="tx2"/>
              </a:solidFill>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grpSp>
        <p:nvGrpSpPr>
          <p:cNvPr id="104" name="Group 103">
            <a:extLst>
              <a:ext uri="{FF2B5EF4-FFF2-40B4-BE49-F238E27FC236}">
                <a16:creationId xmlns:a16="http://schemas.microsoft.com/office/drawing/2014/main" id="{16C03334-A156-4604-ABFE-3A387CB42BA4}"/>
              </a:ext>
            </a:extLst>
          </p:cNvPr>
          <p:cNvGrpSpPr/>
          <p:nvPr/>
        </p:nvGrpSpPr>
        <p:grpSpPr>
          <a:xfrm>
            <a:off x="8302625" y="5524410"/>
            <a:ext cx="1788410" cy="105615"/>
            <a:chOff x="333497" y="1926331"/>
            <a:chExt cx="2600203" cy="153556"/>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333497" y="2003110"/>
              <a:ext cx="260020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29A9DED-7ADE-4E3F-B390-C014731094DD}"/>
              </a:ext>
            </a:extLst>
          </p:cNvPr>
          <p:cNvGrpSpPr/>
          <p:nvPr/>
        </p:nvGrpSpPr>
        <p:grpSpPr>
          <a:xfrm flipH="1">
            <a:off x="3491601" y="5524410"/>
            <a:ext cx="1162029" cy="105615"/>
            <a:chOff x="1244203" y="1926331"/>
            <a:chExt cx="1689497" cy="153556"/>
          </a:xfrm>
        </p:grpSpPr>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a:off x="1244203" y="2003110"/>
              <a:ext cx="168949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flipV="1">
            <a:off x="5786350" y="5577217"/>
            <a:ext cx="1345137" cy="1"/>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descr="government">
            <a:extLst>
              <a:ext uri="{FF2B5EF4-FFF2-40B4-BE49-F238E27FC236}">
                <a16:creationId xmlns:a16="http://schemas.microsoft.com/office/drawing/2014/main" id="{A1EC1791-4C01-4B26-80D6-AF454C6DF5E7}"/>
              </a:ext>
            </a:extLst>
          </p:cNvPr>
          <p:cNvGrpSpPr/>
          <p:nvPr/>
        </p:nvGrpSpPr>
        <p:grpSpPr>
          <a:xfrm>
            <a:off x="4912849" y="4866593"/>
            <a:ext cx="439707" cy="448064"/>
            <a:chOff x="5845334" y="4295775"/>
            <a:chExt cx="584835" cy="595951"/>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descr="test">
            <a:extLst>
              <a:ext uri="{FF2B5EF4-FFF2-40B4-BE49-F238E27FC236}">
                <a16:creationId xmlns:a16="http://schemas.microsoft.com/office/drawing/2014/main" id="{9BDB41E0-CC9F-424D-BA44-8576344ACC76}"/>
              </a:ext>
            </a:extLst>
          </p:cNvPr>
          <p:cNvGrpSpPr/>
          <p:nvPr/>
        </p:nvGrpSpPr>
        <p:grpSpPr>
          <a:xfrm>
            <a:off x="7488163" y="4925802"/>
            <a:ext cx="388863" cy="388855"/>
            <a:chOff x="4486289" y="2163470"/>
            <a:chExt cx="406192" cy="406193"/>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4" name="Rectangle 213">
            <a:extLst>
              <a:ext uri="{FF2B5EF4-FFF2-40B4-BE49-F238E27FC236}">
                <a16:creationId xmlns:a16="http://schemas.microsoft.com/office/drawing/2014/main" id="{1AF8714C-DA0B-4B6B-8924-92D2874AB288}"/>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chemeClr val="tx1"/>
              </a:solidFill>
              <a:effectLst/>
              <a:uLnTx/>
              <a:uFillTx/>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endParaRPr kumimoji="0" lang="en-US" sz="20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3CAE5473-3A14-4012-BCCD-7E4E8056FB19}"/>
              </a:ext>
            </a:extLst>
          </p:cNvPr>
          <p:cNvGrpSpPr/>
          <p:nvPr/>
        </p:nvGrpSpPr>
        <p:grpSpPr>
          <a:xfrm>
            <a:off x="2460192" y="3319407"/>
            <a:ext cx="810825" cy="106633"/>
            <a:chOff x="2460192" y="3319407"/>
            <a:chExt cx="810825" cy="106633"/>
          </a:xfrm>
        </p:grpSpPr>
        <p:cxnSp>
          <p:nvCxnSpPr>
            <p:cNvPr id="218" name="Straight Connector 217">
              <a:extLst>
                <a:ext uri="{FF2B5EF4-FFF2-40B4-BE49-F238E27FC236}">
                  <a16:creationId xmlns:a16="http://schemas.microsoft.com/office/drawing/2014/main" id="{A7138D02-D05A-4E6C-92F8-37B571AE2207}"/>
                </a:ext>
              </a:extLst>
            </p:cNvPr>
            <p:cNvCxnSpPr>
              <a:cxnSpLocks/>
              <a:endCxn id="219" idx="1"/>
            </p:cNvCxnSpPr>
            <p:nvPr/>
          </p:nvCxnSpPr>
          <p:spPr>
            <a:xfrm>
              <a:off x="2460192" y="3372724"/>
              <a:ext cx="810825"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43168"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E8AFFB8-98A9-4573-8743-EF54677491D5}"/>
              </a:ext>
            </a:extLst>
          </p:cNvPr>
          <p:cNvGrpSpPr/>
          <p:nvPr/>
        </p:nvGrpSpPr>
        <p:grpSpPr>
          <a:xfrm>
            <a:off x="4054935" y="3319408"/>
            <a:ext cx="1720055" cy="106633"/>
            <a:chOff x="4054935" y="3319408"/>
            <a:chExt cx="1720055" cy="106633"/>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455B93C-F20C-4B55-A77F-9AE07D3C7BC6}"/>
              </a:ext>
            </a:extLst>
          </p:cNvPr>
          <p:cNvGrpSpPr/>
          <p:nvPr/>
        </p:nvGrpSpPr>
        <p:grpSpPr>
          <a:xfrm>
            <a:off x="7409415" y="3319408"/>
            <a:ext cx="1634612" cy="106633"/>
            <a:chOff x="7409415" y="3319408"/>
            <a:chExt cx="1634612" cy="106633"/>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24" name="Group 223" descr="file, paper, sheet">
            <a:extLst>
              <a:ext uri="{FF2B5EF4-FFF2-40B4-BE49-F238E27FC236}">
                <a16:creationId xmlns:a16="http://schemas.microsoft.com/office/drawing/2014/main" id="{C4D0BE2D-F269-4415-87CB-1D90A73BD730}"/>
              </a:ext>
            </a:extLst>
          </p:cNvPr>
          <p:cNvGrpSpPr/>
          <p:nvPr/>
        </p:nvGrpSpPr>
        <p:grpSpPr>
          <a:xfrm>
            <a:off x="3633451" y="2671775"/>
            <a:ext cx="337935" cy="418851"/>
            <a:chOff x="8018464" y="4649789"/>
            <a:chExt cx="225425" cy="279400"/>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29" name="Group 152" descr="check, approve">
            <a:extLst>
              <a:ext uri="{FF2B5EF4-FFF2-40B4-BE49-F238E27FC236}">
                <a16:creationId xmlns:a16="http://schemas.microsoft.com/office/drawing/2014/main" id="{75DC2AD4-5D4A-4C66-920F-C5E50BFB12B7}"/>
              </a:ext>
            </a:extLst>
          </p:cNvPr>
          <p:cNvGrpSpPr>
            <a:grpSpLocks noChangeAspect="1"/>
          </p:cNvGrpSpPr>
          <p:nvPr/>
        </p:nvGrpSpPr>
        <p:grpSpPr bwMode="auto">
          <a:xfrm>
            <a:off x="6358428" y="2639952"/>
            <a:ext cx="477541" cy="475887"/>
            <a:chOff x="4560" y="2506"/>
            <a:chExt cx="289" cy="288"/>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1" name="Graphic 397" descr="deposit, pricing import">
            <a:extLst>
              <a:ext uri="{FF2B5EF4-FFF2-40B4-BE49-F238E27FC236}">
                <a16:creationId xmlns:a16="http://schemas.microsoft.com/office/drawing/2014/main" id="{C51FAC31-0668-4A8B-846A-EB82D4654602}"/>
              </a:ext>
            </a:extLst>
          </p:cNvPr>
          <p:cNvGrpSpPr/>
          <p:nvPr/>
        </p:nvGrpSpPr>
        <p:grpSpPr>
          <a:xfrm>
            <a:off x="9496788" y="2675766"/>
            <a:ext cx="406581" cy="406860"/>
            <a:chOff x="1698211" y="3041569"/>
            <a:chExt cx="417847" cy="418136"/>
          </a:xfrm>
        </p:grpSpPr>
        <p:sp>
          <p:nvSpPr>
            <p:cNvPr id="242" name="Freeform: Shape 241">
              <a:extLst>
                <a:ext uri="{FF2B5EF4-FFF2-40B4-BE49-F238E27FC236}">
                  <a16:creationId xmlns:a16="http://schemas.microsoft.com/office/drawing/2014/main" id="{6660D93A-CD94-4AA6-81AC-07D717103F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B84ED82B-FB94-4DE7-9237-4D937E9179C3}"/>
              </a:ext>
            </a:extLst>
          </p:cNvPr>
          <p:cNvGrpSpPr/>
          <p:nvPr/>
        </p:nvGrpSpPr>
        <p:grpSpPr>
          <a:xfrm>
            <a:off x="518156" y="2702608"/>
            <a:ext cx="597211" cy="418850"/>
            <a:chOff x="14373741" y="5761210"/>
            <a:chExt cx="463775" cy="325266"/>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 name="Rectangle 10">
            <a:extLst>
              <a:ext uri="{FF2B5EF4-FFF2-40B4-BE49-F238E27FC236}">
                <a16:creationId xmlns:a16="http://schemas.microsoft.com/office/drawing/2014/main" id="{4202AF15-C7ED-4CDB-B513-218C8FB1147C}"/>
              </a:ext>
            </a:extLst>
          </p:cNvPr>
          <p:cNvSpPr/>
          <p:nvPr/>
        </p:nvSpPr>
        <p:spPr bwMode="auto">
          <a:xfrm>
            <a:off x="376722" y="2240583"/>
            <a:ext cx="5574550" cy="2601599"/>
          </a:xfrm>
          <a:prstGeom prst="rect">
            <a:avLst/>
          </a:prstGeom>
          <a:no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9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fade">
                                      <p:cBhvr>
                                        <p:cTn id="21" dur="500"/>
                                        <p:tgtEl>
                                          <p:spTgt spid="21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500"/>
                                        <p:tgtEl>
                                          <p:spTgt spid="2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fade">
                                      <p:cBhvr>
                                        <p:cTn id="32" dur="500"/>
                                        <p:tgtEl>
                                          <p:spTgt spid="21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0"/>
                                  </p:stCondLst>
                                  <p:childTnLst>
                                    <p:set>
                                      <p:cBhvr>
                                        <p:cTn id="55" dur="1" fill="hold">
                                          <p:stCondLst>
                                            <p:cond delay="0"/>
                                          </p:stCondLst>
                                        </p:cTn>
                                        <p:tgtEl>
                                          <p:spTgt spid="165"/>
                                        </p:tgtEl>
                                        <p:attrNameLst>
                                          <p:attrName>style.visibility</p:attrName>
                                        </p:attrNameLst>
                                      </p:cBhvr>
                                      <p:to>
                                        <p:strVal val="visible"/>
                                      </p:to>
                                    </p:set>
                                    <p:animEffect transition="in" filter="fade">
                                      <p:cBhvr>
                                        <p:cTn id="56" dur="500"/>
                                        <p:tgtEl>
                                          <p:spTgt spid="165"/>
                                        </p:tgtEl>
                                      </p:cBhvr>
                                    </p:animEffect>
                                  </p:childTnLst>
                                </p:cTn>
                              </p:par>
                            </p:childTnLst>
                          </p:cTn>
                        </p:par>
                        <p:par>
                          <p:cTn id="57" fill="hold">
                            <p:stCondLst>
                              <p:cond delay="4000"/>
                            </p:stCondLst>
                            <p:childTnLst>
                              <p:par>
                                <p:cTn id="58" presetID="16" presetClass="entr" presetSubtype="37" fill="hold" nodeType="after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barn(outVertical)">
                                      <p:cBhvr>
                                        <p:cTn id="60" dur="500"/>
                                        <p:tgtEl>
                                          <p:spTgt spid="126"/>
                                        </p:tgtEl>
                                      </p:cBhvr>
                                    </p:animEffect>
                                  </p:childTnLst>
                                </p:cTn>
                              </p:par>
                            </p:childTnLst>
                          </p:cTn>
                        </p:par>
                        <p:par>
                          <p:cTn id="61" fill="hold">
                            <p:stCondLst>
                              <p:cond delay="4500"/>
                            </p:stCondLst>
                            <p:childTnLst>
                              <p:par>
                                <p:cTn id="62" presetID="22" presetClass="entr" presetSubtype="2"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right)">
                                      <p:cBhvr>
                                        <p:cTn id="64" dur="500"/>
                                        <p:tgtEl>
                                          <p:spTgt spid="119"/>
                                        </p:tgtEl>
                                      </p:cBhvr>
                                    </p:animEffect>
                                  </p:childTnLst>
                                </p:cTn>
                              </p:par>
                              <p:par>
                                <p:cTn id="65" presetID="22" presetClass="entr" presetSubtype="8"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214" grpId="0"/>
      <p:bldP spid="215" grpId="0"/>
      <p:bldP spid="216" grpId="0"/>
      <p:bldP spid="2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prstGeom prst="rect">
            <a:avLst/>
          </a:prstGeom>
        </p:spPr>
        <p:txBody>
          <a:bodyPr vert="horz" wrap="square" lIns="0" tIns="0" rIns="0" bIns="0" rtlCol="0" anchor="t">
            <a:normAutofit fontScale="90000"/>
          </a:bodyPr>
          <a:lstStyle/>
          <a:p>
            <a:r>
              <a:rPr lang="en-US" sz="3600" b="0" kern="1200" cap="none" spc="-50" baseline="0" dirty="0">
                <a:ln w="3175">
                  <a:noFill/>
                </a:ln>
                <a:solidFill>
                  <a:schemeClr val="tx2"/>
                </a:solidFill>
                <a:effectLst/>
                <a:latin typeface="Segoe UI Semibold" panose="020B0702040204020203" pitchFamily="34" charset="0"/>
                <a:ea typeface="+mn-ea"/>
                <a:cs typeface="Segoe UI Semibold" panose="020B0702040204020203" pitchFamily="34" charset="0"/>
              </a:rPr>
              <a:t>Demo</a:t>
            </a:r>
            <a:br>
              <a: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rPr>
            </a:br>
            <a:r>
              <a: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rPr>
              <a:t>Before we begin…..</a:t>
            </a:r>
          </a:p>
        </p:txBody>
      </p:sp>
      <p:sp>
        <p:nvSpPr>
          <p:cNvPr id="4" name="Text Placeholder 3">
            <a:extLst>
              <a:ext uri="{FF2B5EF4-FFF2-40B4-BE49-F238E27FC236}">
                <a16:creationId xmlns:a16="http://schemas.microsoft.com/office/drawing/2014/main" id="{D9ABA3C8-DF3C-4C0B-8BD9-06D5BF76C8DC}"/>
              </a:ext>
            </a:extLst>
          </p:cNvPr>
          <p:cNvSpPr>
            <a:spLocks noGrp="1"/>
          </p:cNvSpPr>
          <p:nvPr>
            <p:ph type="body" sz="quarter" idx="10"/>
          </p:nvPr>
        </p:nvSpPr>
        <p:spPr>
          <a:xfrm>
            <a:off x="455995" y="1922802"/>
            <a:ext cx="4980786" cy="1574277"/>
          </a:xfrm>
        </p:spPr>
        <p:txBody>
          <a:bodyPr/>
          <a:lstStyle/>
          <a:p>
            <a:pPr defTabSz="932742">
              <a:spcBef>
                <a:spcPct val="20000"/>
              </a:spcBef>
              <a:buSzPct val="90000"/>
            </a:pPr>
            <a:r>
              <a:rPr lang="en-US" sz="1800" kern="1200" spc="0" baseline="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Let’s take a few minutes to capture current state of your cloud adoption using the </a:t>
            </a:r>
            <a:br>
              <a:rPr lang="en-US" sz="1800" kern="1200" spc="0" baseline="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800" kern="1200" spc="0" baseline="0" dirty="0">
                <a:solidFill>
                  <a:schemeClr val="tx2"/>
                </a:solidFill>
                <a:latin typeface="Segoe UI" panose="020B0502040204020203" pitchFamily="34" charset="0"/>
                <a:cs typeface="Segoe UI" panose="020B0502040204020203" pitchFamily="34" charset="0"/>
              </a:rPr>
              <a:t>“</a:t>
            </a:r>
            <a:r>
              <a:rPr lang="en-US" sz="1800" kern="1200" spc="0" baseline="0" dirty="0">
                <a:solidFill>
                  <a:schemeClr val="tx2"/>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Cloud Journey Tracker” </a:t>
            </a:r>
            <a:endParaRPr lang="en-US" sz="1800" kern="1200" spc="0" baseline="0" dirty="0">
              <a:solidFill>
                <a:schemeClr val="tx2"/>
              </a:solidFill>
              <a:latin typeface="Segoe UI" panose="020B0502040204020203" pitchFamily="34" charset="0"/>
              <a:cs typeface="Segoe UI" panose="020B0502040204020203" pitchFamily="34" charset="0"/>
            </a:endParaRPr>
          </a:p>
          <a:p>
            <a:pPr defTabSz="932742">
              <a:spcBef>
                <a:spcPct val="20000"/>
              </a:spcBef>
              <a:buSzPct val="90000"/>
            </a:pPr>
            <a:endParaRPr lang="en-US" sz="1800" kern="1200" spc="0" baseline="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endParaRPr lang="en-US" dirty="0"/>
          </a:p>
        </p:txBody>
      </p:sp>
      <p:pic>
        <p:nvPicPr>
          <p:cNvPr id="6" name="Picture 5">
            <a:extLst>
              <a:ext uri="{FF2B5EF4-FFF2-40B4-BE49-F238E27FC236}">
                <a16:creationId xmlns:a16="http://schemas.microsoft.com/office/drawing/2014/main" id="{EDA75592-FD27-435F-A0D6-720307D1C7EC}"/>
              </a:ext>
            </a:extLst>
          </p:cNvPr>
          <p:cNvPicPr>
            <a:picLocks noChangeAspect="1"/>
          </p:cNvPicPr>
          <p:nvPr/>
        </p:nvPicPr>
        <p:blipFill rotWithShape="1">
          <a:blip r:embed="rId3"/>
          <a:srcRect r="18693"/>
          <a:stretch/>
        </p:blipFill>
        <p:spPr>
          <a:xfrm>
            <a:off x="6359635" y="1526042"/>
            <a:ext cx="5832365" cy="4321865"/>
          </a:xfrm>
          <a:prstGeom prst="rect">
            <a:avLst/>
          </a:prstGeom>
          <a:noFill/>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16906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Define your strategy</a:t>
            </a:r>
          </a:p>
        </p:txBody>
      </p:sp>
    </p:spTree>
    <p:extLst>
      <p:ext uri="{BB962C8B-B14F-4D97-AF65-F5344CB8AC3E}">
        <p14:creationId xmlns:p14="http://schemas.microsoft.com/office/powerpoint/2010/main" val="11972115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dirty="0"/>
              <a:t>Define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5" y="1922587"/>
            <a:ext cx="9384447" cy="595548"/>
          </a:xfrm>
        </p:spPr>
        <p:txBody>
          <a:bodyPr/>
          <a:lstStyle/>
          <a:p>
            <a:pPr marL="0" indent="0">
              <a:buNone/>
            </a:pPr>
            <a:r>
              <a:rPr lang="en-US" dirty="0"/>
              <a:t>Document your cloud strategy to help stakeholders understand the business outcomes the organization is pursuing by adopting the cloud.</a:t>
            </a:r>
          </a:p>
        </p:txBody>
      </p:sp>
      <p:sp>
        <p:nvSpPr>
          <p:cNvPr id="7" name="TextBox 6">
            <a:extLst>
              <a:ext uri="{FF2B5EF4-FFF2-40B4-BE49-F238E27FC236}">
                <a16:creationId xmlns:a16="http://schemas.microsoft.com/office/drawing/2014/main" id="{2DB85C15-05D7-4D66-9098-692B2C23F871}"/>
              </a:ext>
            </a:extLst>
          </p:cNvPr>
          <p:cNvSpPr txBox="1"/>
          <p:nvPr/>
        </p:nvSpPr>
        <p:spPr>
          <a:xfrm>
            <a:off x="2266604" y="2941423"/>
            <a:ext cx="3324976" cy="923330"/>
          </a:xfrm>
          <a:prstGeom prst="rect">
            <a:avLst/>
          </a:prstGeom>
          <a:noFill/>
        </p:spPr>
        <p:txBody>
          <a:bodyPr wrap="square" rtlCol="0">
            <a:spAutoFit/>
          </a:bodyPr>
          <a:lstStyle/>
          <a:p>
            <a:pPr defTabSz="914367">
              <a:defRPr/>
            </a:pPr>
            <a:r>
              <a:rPr lang="en-US" dirty="0">
                <a:solidFill>
                  <a:schemeClr val="tx2"/>
                </a:solidFill>
                <a:latin typeface="+mj-lt"/>
              </a:rPr>
              <a:t>Motivations</a:t>
            </a:r>
          </a:p>
          <a:p>
            <a:r>
              <a:rPr lang="en-US" dirty="0"/>
              <a:t>Understand motivations to move to the cloud.</a:t>
            </a:r>
          </a:p>
        </p:txBody>
      </p:sp>
      <p:sp>
        <p:nvSpPr>
          <p:cNvPr id="9" name="TextBox 8">
            <a:extLst>
              <a:ext uri="{FF2B5EF4-FFF2-40B4-BE49-F238E27FC236}">
                <a16:creationId xmlns:a16="http://schemas.microsoft.com/office/drawing/2014/main" id="{F0851F22-258E-48DF-8355-C120DC59B6B8}"/>
              </a:ext>
            </a:extLst>
          </p:cNvPr>
          <p:cNvSpPr txBox="1"/>
          <p:nvPr/>
        </p:nvSpPr>
        <p:spPr>
          <a:xfrm>
            <a:off x="2266604" y="4759157"/>
            <a:ext cx="3397005" cy="1200329"/>
          </a:xfrm>
          <a:prstGeom prst="rect">
            <a:avLst/>
          </a:prstGeom>
          <a:noFill/>
        </p:spPr>
        <p:txBody>
          <a:bodyPr wrap="square" rtlCol="0">
            <a:spAutoFit/>
          </a:bodyPr>
          <a:lstStyle/>
          <a:p>
            <a:pPr defTabSz="914367">
              <a:defRPr/>
            </a:pPr>
            <a:r>
              <a:rPr lang="en-US" dirty="0">
                <a:solidFill>
                  <a:schemeClr val="tx2"/>
                </a:solidFill>
                <a:latin typeface="+mj-lt"/>
              </a:rPr>
              <a:t>Business Justification</a:t>
            </a:r>
          </a:p>
          <a:p>
            <a:r>
              <a:rPr lang="en-US" dirty="0"/>
              <a:t>Develop a business justification that supports your motivations and outcomes.</a:t>
            </a:r>
          </a:p>
        </p:txBody>
      </p:sp>
      <p:sp>
        <p:nvSpPr>
          <p:cNvPr id="11" name="TextBox 10">
            <a:extLst>
              <a:ext uri="{FF2B5EF4-FFF2-40B4-BE49-F238E27FC236}">
                <a16:creationId xmlns:a16="http://schemas.microsoft.com/office/drawing/2014/main" id="{CB68C5DA-2416-4CFB-9D28-D360EFA4BB5A}"/>
              </a:ext>
            </a:extLst>
          </p:cNvPr>
          <p:cNvSpPr txBox="1"/>
          <p:nvPr/>
        </p:nvSpPr>
        <p:spPr>
          <a:xfrm>
            <a:off x="6871510" y="2941423"/>
            <a:ext cx="3718518" cy="923330"/>
          </a:xfrm>
          <a:prstGeom prst="rect">
            <a:avLst/>
          </a:prstGeom>
          <a:noFill/>
        </p:spPr>
        <p:txBody>
          <a:bodyPr wrap="square" rtlCol="0">
            <a:spAutoFit/>
          </a:bodyPr>
          <a:lstStyle/>
          <a:p>
            <a:pPr defTabSz="914367">
              <a:defRPr/>
            </a:pPr>
            <a:r>
              <a:rPr lang="en-US" dirty="0">
                <a:solidFill>
                  <a:schemeClr val="tx2"/>
                </a:solidFill>
                <a:latin typeface="+mj-lt"/>
              </a:rPr>
              <a:t>Business Outcomes</a:t>
            </a:r>
          </a:p>
          <a:p>
            <a:r>
              <a:rPr lang="en-US" dirty="0"/>
              <a:t>Engage stakeholders to document specific business outcomes.</a:t>
            </a:r>
          </a:p>
        </p:txBody>
      </p:sp>
      <p:sp>
        <p:nvSpPr>
          <p:cNvPr id="13" name="TextBox 12">
            <a:extLst>
              <a:ext uri="{FF2B5EF4-FFF2-40B4-BE49-F238E27FC236}">
                <a16:creationId xmlns:a16="http://schemas.microsoft.com/office/drawing/2014/main" id="{7C1259A1-A763-4444-87DA-986837E50A1B}"/>
              </a:ext>
            </a:extLst>
          </p:cNvPr>
          <p:cNvSpPr txBox="1"/>
          <p:nvPr/>
        </p:nvSpPr>
        <p:spPr>
          <a:xfrm>
            <a:off x="6871510" y="4759157"/>
            <a:ext cx="3718518" cy="923330"/>
          </a:xfrm>
          <a:prstGeom prst="rect">
            <a:avLst/>
          </a:prstGeom>
          <a:noFill/>
        </p:spPr>
        <p:txBody>
          <a:bodyPr wrap="square" rtlCol="0">
            <a:spAutoFit/>
          </a:bodyPr>
          <a:lstStyle/>
          <a:p>
            <a:pPr defTabSz="914367">
              <a:defRPr/>
            </a:pPr>
            <a:r>
              <a:rPr lang="en-US" dirty="0">
                <a:solidFill>
                  <a:schemeClr val="tx2"/>
                </a:solidFill>
                <a:latin typeface="+mj-lt"/>
              </a:rPr>
              <a:t>Identify First Project</a:t>
            </a:r>
          </a:p>
          <a:p>
            <a:r>
              <a:rPr lang="en-US" dirty="0"/>
              <a:t>Leverage business and technical criteria to choose your first project.</a:t>
            </a:r>
          </a:p>
        </p:txBody>
      </p:sp>
      <p:sp>
        <p:nvSpPr>
          <p:cNvPr id="14" name="TextBox 13">
            <a:extLst>
              <a:ext uri="{FF2B5EF4-FFF2-40B4-BE49-F238E27FC236}">
                <a16:creationId xmlns:a16="http://schemas.microsoft.com/office/drawing/2014/main" id="{24DABF43-5CBC-47DB-8DF6-8F697CF9C49E}"/>
              </a:ext>
            </a:extLst>
          </p:cNvPr>
          <p:cNvSpPr txBox="1"/>
          <p:nvPr/>
        </p:nvSpPr>
        <p:spPr>
          <a:xfrm>
            <a:off x="1701864" y="2937539"/>
            <a:ext cx="206788"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Segoe UI Semibold"/>
                <a:ea typeface="+mn-ea"/>
                <a:cs typeface="+mn-cs"/>
              </a:rPr>
              <a:t>1</a:t>
            </a:r>
          </a:p>
        </p:txBody>
      </p:sp>
      <p:sp>
        <p:nvSpPr>
          <p:cNvPr id="15" name="TextBox 14">
            <a:extLst>
              <a:ext uri="{FF2B5EF4-FFF2-40B4-BE49-F238E27FC236}">
                <a16:creationId xmlns:a16="http://schemas.microsoft.com/office/drawing/2014/main" id="{77B990E6-DAF1-4B07-8067-5ADF4C50B2C8}"/>
              </a:ext>
            </a:extLst>
          </p:cNvPr>
          <p:cNvSpPr txBox="1"/>
          <p:nvPr/>
        </p:nvSpPr>
        <p:spPr>
          <a:xfrm>
            <a:off x="6435726" y="2937539"/>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Segoe UI Semibold"/>
                <a:ea typeface="+mn-ea"/>
                <a:cs typeface="+mn-cs"/>
              </a:rPr>
              <a:t>2</a:t>
            </a:r>
          </a:p>
        </p:txBody>
      </p:sp>
      <p:sp>
        <p:nvSpPr>
          <p:cNvPr id="16" name="TextBox 15">
            <a:extLst>
              <a:ext uri="{FF2B5EF4-FFF2-40B4-BE49-F238E27FC236}">
                <a16:creationId xmlns:a16="http://schemas.microsoft.com/office/drawing/2014/main" id="{E8028D92-401C-4B0F-BE60-6CBADCA9F701}"/>
              </a:ext>
            </a:extLst>
          </p:cNvPr>
          <p:cNvSpPr txBox="1"/>
          <p:nvPr/>
        </p:nvSpPr>
        <p:spPr>
          <a:xfrm>
            <a:off x="1701864" y="4817637"/>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Segoe UI Semibold"/>
                <a:ea typeface="+mn-ea"/>
                <a:cs typeface="+mn-cs"/>
              </a:rPr>
              <a:t>3</a:t>
            </a:r>
          </a:p>
        </p:txBody>
      </p:sp>
      <p:sp>
        <p:nvSpPr>
          <p:cNvPr id="17" name="TextBox 16">
            <a:extLst>
              <a:ext uri="{FF2B5EF4-FFF2-40B4-BE49-F238E27FC236}">
                <a16:creationId xmlns:a16="http://schemas.microsoft.com/office/drawing/2014/main" id="{1040E344-B7FD-4E87-91CC-A54CF11D2FC1}"/>
              </a:ext>
            </a:extLst>
          </p:cNvPr>
          <p:cNvSpPr txBox="1"/>
          <p:nvPr/>
        </p:nvSpPr>
        <p:spPr>
          <a:xfrm>
            <a:off x="6354764" y="4759157"/>
            <a:ext cx="29495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Segoe UI Semibold"/>
                <a:ea typeface="+mn-ea"/>
                <a:cs typeface="+mn-cs"/>
              </a:rPr>
              <a:t>4</a:t>
            </a:r>
          </a:p>
        </p:txBody>
      </p:sp>
    </p:spTree>
    <p:extLst>
      <p:ext uri="{BB962C8B-B14F-4D97-AF65-F5344CB8AC3E}">
        <p14:creationId xmlns:p14="http://schemas.microsoft.com/office/powerpoint/2010/main" val="2366869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4" presetClass="path" presetSubtype="0" decel="100000" fill="hold" grpId="1" nodeType="withEffect">
                                  <p:stCondLst>
                                    <p:cond delay="0"/>
                                  </p:stCondLst>
                                  <p:childTnLst>
                                    <p:animMotion origin="layout" path="M 3.125E-6 0.10023 L 3.125E-6 1.85185E-6 " pathEditMode="relative" rAng="0" ptsTypes="AA">
                                      <p:cBhvr>
                                        <p:cTn id="9" dur="750" fill="hold"/>
                                        <p:tgtEl>
                                          <p:spTgt spid="1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0"/>
                                  </p:stCondLst>
                                  <p:childTnLst>
                                    <p:animMotion origin="layout" path="M 3.125E-6 0.10023 L 3.125E-6 1.85185E-6 " pathEditMode="relative" rAng="0" ptsTypes="AA">
                                      <p:cBhvr>
                                        <p:cTn id="14" dur="750" fill="hold"/>
                                        <p:tgtEl>
                                          <p:spTgt spid="7"/>
                                        </p:tgtEl>
                                        <p:attrNameLst>
                                          <p:attrName>ppt_x</p:attrName>
                                          <p:attrName>ppt_y</p:attrName>
                                        </p:attrNameLst>
                                      </p:cBhvr>
                                      <p:rCtr x="0" y="-5023"/>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64" presetClass="path" presetSubtype="0" decel="100000" fill="hold" grpId="1" nodeType="withEffect">
                                  <p:stCondLst>
                                    <p:cond delay="0"/>
                                  </p:stCondLst>
                                  <p:childTnLst>
                                    <p:animMotion origin="layout" path="M -3.33333E-6 0.10023 L -3.33333E-6 1.85185E-6 " pathEditMode="relative" rAng="0" ptsTypes="AA">
                                      <p:cBhvr>
                                        <p:cTn id="20" dur="750" fill="hold"/>
                                        <p:tgtEl>
                                          <p:spTgt spid="15"/>
                                        </p:tgtEl>
                                        <p:attrNameLst>
                                          <p:attrName>ppt_x</p:attrName>
                                          <p:attrName>ppt_y</p:attrName>
                                        </p:attrNameLst>
                                      </p:cBhvr>
                                      <p:rCtr x="0" y="-5023"/>
                                    </p:animMotion>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64" presetClass="path" presetSubtype="0" decel="100000" fill="hold" grpId="1" nodeType="withEffect">
                                  <p:stCondLst>
                                    <p:cond delay="0"/>
                                  </p:stCondLst>
                                  <p:childTnLst>
                                    <p:animMotion origin="layout" path="M 3.125E-6 0.10023 L 3.125E-6 1.85185E-6 " pathEditMode="relative" rAng="0" ptsTypes="AA">
                                      <p:cBhvr>
                                        <p:cTn id="25" dur="750" fill="hold"/>
                                        <p:tgtEl>
                                          <p:spTgt spid="11"/>
                                        </p:tgtEl>
                                        <p:attrNameLst>
                                          <p:attrName>ppt_x</p:attrName>
                                          <p:attrName>ppt_y</p:attrName>
                                        </p:attrNameLst>
                                      </p:cBhvr>
                                      <p:rCtr x="0" y="-5023"/>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4" presetClass="path" presetSubtype="0" decel="100000" fill="hold" grpId="1" nodeType="withEffect">
                                  <p:stCondLst>
                                    <p:cond delay="0"/>
                                  </p:stCondLst>
                                  <p:childTnLst>
                                    <p:animMotion origin="layout" path="M -2.08333E-6 0.10023 L -2.08333E-6 -2.22222E-6 " pathEditMode="relative" rAng="0" ptsTypes="AA">
                                      <p:cBhvr>
                                        <p:cTn id="31" dur="750" fill="hold"/>
                                        <p:tgtEl>
                                          <p:spTgt spid="16"/>
                                        </p:tgtEl>
                                        <p:attrNameLst>
                                          <p:attrName>ppt_x</p:attrName>
                                          <p:attrName>ppt_y</p:attrName>
                                        </p:attrNameLst>
                                      </p:cBhvr>
                                      <p:rCtr x="0" y="-5023"/>
                                    </p:animMotion>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grpId="1" nodeType="withEffect">
                                  <p:stCondLst>
                                    <p:cond delay="0"/>
                                  </p:stCondLst>
                                  <p:childTnLst>
                                    <p:animMotion origin="layout" path="M 3.125E-6 0.10023 L 3.125E-6 1.85185E-6 " pathEditMode="relative" rAng="0" ptsTypes="AA">
                                      <p:cBhvr>
                                        <p:cTn id="36" dur="750" fill="hold"/>
                                        <p:tgtEl>
                                          <p:spTgt spid="9"/>
                                        </p:tgtEl>
                                        <p:attrNameLst>
                                          <p:attrName>ppt_x</p:attrName>
                                          <p:attrName>ppt_y</p:attrName>
                                        </p:attrNameLst>
                                      </p:cBhvr>
                                      <p:rCtr x="0" y="-5023"/>
                                    </p:animMotion>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64" presetClass="path" presetSubtype="0" decel="100000" fill="hold" grpId="1" nodeType="withEffect">
                                  <p:stCondLst>
                                    <p:cond delay="0"/>
                                  </p:stCondLst>
                                  <p:childTnLst>
                                    <p:animMotion origin="layout" path="M -3.33333E-6 0.10023 L -3.33333E-6 1.11111E-6 " pathEditMode="relative" rAng="0" ptsTypes="AA">
                                      <p:cBhvr>
                                        <p:cTn id="42" dur="750" fill="hold"/>
                                        <p:tgtEl>
                                          <p:spTgt spid="17"/>
                                        </p:tgtEl>
                                        <p:attrNameLst>
                                          <p:attrName>ppt_x</p:attrName>
                                          <p:attrName>ppt_y</p:attrName>
                                        </p:attrNameLst>
                                      </p:cBhvr>
                                      <p:rCtr x="0" y="-5023"/>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64" presetClass="path" presetSubtype="0" decel="100000" fill="hold" grpId="1" nodeType="withEffect">
                                  <p:stCondLst>
                                    <p:cond delay="0"/>
                                  </p:stCondLst>
                                  <p:childTnLst>
                                    <p:animMotion origin="layout" path="M 3.125E-6 0.10023 L 3.125E-6 1.85185E-6 " pathEditMode="relative" rAng="0" ptsTypes="AA">
                                      <p:cBhvr>
                                        <p:cTn id="47" dur="750" fill="hold"/>
                                        <p:tgtEl>
                                          <p:spTgt spid="13"/>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P spid="13" grpId="0"/>
      <p:bldP spid="13" grpId="1"/>
      <p:bldP spid="14" grpId="0"/>
      <p:bldP spid="14" grpId="1"/>
      <p:bldP spid="15" grpId="0"/>
      <p:bldP spid="15" grpId="1"/>
      <p:bldP spid="16" grpId="0"/>
      <p:bldP spid="16" grpId="1"/>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1590179"/>
          </a:xfrm>
        </p:spPr>
        <p:txBody>
          <a:bodyPr/>
          <a:lstStyle/>
          <a:p>
            <a:r>
              <a:rPr lang="en-US" dirty="0"/>
              <a:t>Cloud Strategy | Cloud Adoption Motivations</a:t>
            </a:r>
            <a:br>
              <a:rPr lang="en-US" dirty="0"/>
            </a:br>
            <a:r>
              <a:rPr lang="en-US" sz="2400" dirty="0">
                <a:solidFill>
                  <a:schemeClr val="tx2"/>
                </a:solidFill>
              </a:rPr>
              <a:t>Engage stakeholders across business and technology </a:t>
            </a:r>
            <a:br>
              <a:rPr lang="en-US" sz="2400" dirty="0">
                <a:solidFill>
                  <a:schemeClr val="tx2"/>
                </a:solidFill>
              </a:rPr>
            </a:br>
            <a:r>
              <a:rPr lang="en-US" sz="2400" dirty="0">
                <a:solidFill>
                  <a:schemeClr val="tx2"/>
                </a:solidFill>
              </a:rPr>
              <a:t>to understand your motivations for cloud adoption</a:t>
            </a:r>
            <a:br>
              <a:rPr lang="en-US" sz="2400" dirty="0">
                <a:solidFill>
                  <a:schemeClr val="tx2"/>
                </a:solidFill>
              </a:rPr>
            </a:br>
            <a:endParaRPr lang="en-US" dirty="0">
              <a:solidFill>
                <a:schemeClr val="tx2"/>
              </a:solidFill>
            </a:endParaRP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55996" y="2613361"/>
            <a:ext cx="5839038" cy="2630592"/>
          </a:xfrm>
        </p:spPr>
        <p:txBody>
          <a:bodyPr/>
          <a:lstStyle/>
          <a:p>
            <a:pPr marL="0" indent="0">
              <a:lnSpc>
                <a:spcPct val="100000"/>
              </a:lnSpc>
              <a:spcAft>
                <a:spcPts val="1200"/>
              </a:spcAft>
              <a:buNone/>
            </a:pPr>
            <a:r>
              <a:rPr lang="en-US" dirty="0">
                <a:solidFill>
                  <a:schemeClr val="tx2"/>
                </a:solidFill>
                <a:latin typeface="+mj-lt"/>
              </a:rPr>
              <a:t>Critical Business Events</a:t>
            </a:r>
          </a:p>
          <a:p>
            <a:pPr>
              <a:lnSpc>
                <a:spcPct val="100000"/>
              </a:lnSpc>
              <a:spcAft>
                <a:spcPts val="800"/>
              </a:spcAft>
            </a:pPr>
            <a:r>
              <a:rPr lang="en-US" sz="1800" dirty="0"/>
              <a:t>Data center exit</a:t>
            </a:r>
          </a:p>
          <a:p>
            <a:pPr>
              <a:lnSpc>
                <a:spcPct val="100000"/>
              </a:lnSpc>
              <a:spcAft>
                <a:spcPts val="800"/>
              </a:spcAft>
            </a:pPr>
            <a:r>
              <a:rPr lang="en-US" sz="1800" dirty="0"/>
              <a:t>Mergers, acquisition or divestiture</a:t>
            </a:r>
          </a:p>
          <a:p>
            <a:pPr>
              <a:lnSpc>
                <a:spcPct val="100000"/>
              </a:lnSpc>
              <a:spcAft>
                <a:spcPts val="800"/>
              </a:spcAft>
            </a:pPr>
            <a:r>
              <a:rPr lang="en-US" sz="1800" dirty="0"/>
              <a:t>Reductions in capital expenses</a:t>
            </a:r>
          </a:p>
          <a:p>
            <a:pPr>
              <a:lnSpc>
                <a:spcPct val="100000"/>
              </a:lnSpc>
              <a:spcAft>
                <a:spcPts val="800"/>
              </a:spcAft>
            </a:pPr>
            <a:r>
              <a:rPr lang="en-US" sz="1800" dirty="0"/>
              <a:t>End of support for mission critical technologies</a:t>
            </a:r>
          </a:p>
          <a:p>
            <a:pPr>
              <a:lnSpc>
                <a:spcPct val="100000"/>
              </a:lnSpc>
              <a:spcAft>
                <a:spcPts val="800"/>
              </a:spcAft>
            </a:pPr>
            <a:r>
              <a:rPr lang="en-US" sz="1800" dirty="0"/>
              <a:t>Regulatory compliance, data sovereignty requirements</a:t>
            </a:r>
          </a:p>
          <a:p>
            <a:pPr>
              <a:lnSpc>
                <a:spcPct val="100000"/>
              </a:lnSpc>
              <a:spcAft>
                <a:spcPts val="800"/>
              </a:spcAft>
            </a:pPr>
            <a:r>
              <a:rPr lang="en-US" sz="1800" dirty="0"/>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4294967295"/>
          </p:nvPr>
        </p:nvSpPr>
        <p:spPr>
          <a:xfrm>
            <a:off x="7485321" y="2025650"/>
            <a:ext cx="4706679" cy="2036763"/>
          </a:xfrm>
        </p:spPr>
        <p:txBody>
          <a:bodyPr>
            <a:noAutofit/>
          </a:bodyPr>
          <a:lstStyle/>
          <a:p>
            <a:pPr>
              <a:spcAft>
                <a:spcPts val="300"/>
              </a:spcAft>
            </a:pPr>
            <a:r>
              <a:rPr lang="en-US" sz="1800" spc="0" dirty="0">
                <a:solidFill>
                  <a:schemeClr val="tx2"/>
                </a:solidFill>
              </a:rPr>
              <a:t>Migration Motivations</a:t>
            </a:r>
          </a:p>
          <a:p>
            <a:pPr marL="227013" lvl="1" indent="-227013">
              <a:spcAft>
                <a:spcPts val="300"/>
              </a:spcAft>
              <a:buFont typeface="Arial" panose="020B0604020202020204" pitchFamily="34" charset="0"/>
              <a:buChar char="•"/>
            </a:pPr>
            <a:r>
              <a:rPr lang="en-US" sz="1400" dirty="0"/>
              <a:t>Cost Savings</a:t>
            </a:r>
          </a:p>
          <a:p>
            <a:pPr marL="227013" lvl="1" indent="-227013">
              <a:spcAft>
                <a:spcPts val="300"/>
              </a:spcAft>
              <a:buFont typeface="Arial" panose="020B0604020202020204" pitchFamily="34" charset="0"/>
              <a:buChar char="•"/>
            </a:pPr>
            <a:r>
              <a:rPr lang="en-US" sz="1400" dirty="0"/>
              <a:t>Reduction in vendor or technical complexity</a:t>
            </a:r>
          </a:p>
          <a:p>
            <a:pPr marL="227013" lvl="1" indent="-227013">
              <a:spcAft>
                <a:spcPts val="300"/>
              </a:spcAft>
              <a:buFont typeface="Arial" panose="020B0604020202020204" pitchFamily="34" charset="0"/>
              <a:buChar char="•"/>
            </a:pPr>
            <a:r>
              <a:rPr lang="en-US" sz="1400" dirty="0"/>
              <a:t>Optimization of internal operations</a:t>
            </a:r>
          </a:p>
          <a:p>
            <a:pPr marL="227013" lvl="1" indent="-227013">
              <a:spcAft>
                <a:spcPts val="300"/>
              </a:spcAft>
              <a:buFont typeface="Arial" panose="020B0604020202020204" pitchFamily="34" charset="0"/>
              <a:buChar char="•"/>
            </a:pPr>
            <a:r>
              <a:rPr lang="en-US" sz="1400" dirty="0"/>
              <a:t>Increase business agility</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endParaRPr lang="en-US" sz="1800" dirty="0"/>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4294967295"/>
          </p:nvPr>
        </p:nvSpPr>
        <p:spPr>
          <a:xfrm>
            <a:off x="7480305" y="4376738"/>
            <a:ext cx="4587870" cy="1893887"/>
          </a:xfrm>
        </p:spPr>
        <p:txBody>
          <a:bodyPr>
            <a:noAutofit/>
          </a:bodyPr>
          <a:lstStyle/>
          <a:p>
            <a:pPr>
              <a:spcAft>
                <a:spcPts val="300"/>
              </a:spcAft>
            </a:pPr>
            <a:r>
              <a:rPr lang="en-US" sz="1800" spc="0" dirty="0">
                <a:solidFill>
                  <a:schemeClr val="tx2"/>
                </a:solidFill>
              </a:rPr>
              <a:t>Innovation Motivations</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Build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p>
          <a:p>
            <a:pPr marL="227013" lvl="1" indent="-227013">
              <a:spcAft>
                <a:spcPts val="300"/>
              </a:spcAft>
              <a:buFont typeface="Arial" panose="020B0604020202020204" pitchFamily="34" charset="0"/>
              <a:buChar char="•"/>
            </a:pPr>
            <a:r>
              <a:rPr lang="en-US" sz="1400" dirty="0"/>
              <a:t>Improve customer experiences / engagements</a:t>
            </a:r>
          </a:p>
          <a:p>
            <a:pPr marL="227013" lvl="1" indent="-227013">
              <a:spcAft>
                <a:spcPts val="300"/>
              </a:spcAft>
              <a:buFont typeface="Arial" panose="020B0604020202020204" pitchFamily="34" charset="0"/>
              <a:buChar char="•"/>
            </a:pPr>
            <a:r>
              <a:rPr lang="en-US" sz="1400" dirty="0"/>
              <a:t>Transform products or services</a:t>
            </a:r>
          </a:p>
          <a:p>
            <a:pPr marL="227013" lvl="1" indent="-227013">
              <a:spcAft>
                <a:spcPts val="300"/>
              </a:spcAft>
              <a:buFont typeface="Arial" panose="020B0604020202020204" pitchFamily="34" charset="0"/>
              <a:buChar char="•"/>
            </a:pPr>
            <a:r>
              <a:rPr lang="en-US" sz="1400" dirty="0"/>
              <a:t>Disrupt the market with new products or services</a:t>
            </a:r>
          </a:p>
        </p:txBody>
      </p:sp>
      <p:sp>
        <p:nvSpPr>
          <p:cNvPr id="34" name="Freeform: Shape 33">
            <a:extLst>
              <a:ext uri="{FF2B5EF4-FFF2-40B4-BE49-F238E27FC236}">
                <a16:creationId xmlns:a16="http://schemas.microsoft.com/office/drawing/2014/main" id="{E8019C93-C9AD-4802-A2DB-FC8A1684CFF3}"/>
              </a:ext>
            </a:extLst>
          </p:cNvPr>
          <p:cNvSpPr/>
          <p:nvPr/>
        </p:nvSpPr>
        <p:spPr bwMode="auto">
          <a:xfrm>
            <a:off x="6383612" y="2485503"/>
            <a:ext cx="590470"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199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6F58B7-31B0-4F43-AB8B-CAE070D2F843}"/>
              </a:ext>
            </a:extLst>
          </p:cNvPr>
          <p:cNvSpPr/>
          <p:nvPr/>
        </p:nvSpPr>
        <p:spPr bwMode="auto">
          <a:xfrm>
            <a:off x="8711606" y="2459663"/>
            <a:ext cx="2410050" cy="24100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55995" y="620428"/>
            <a:ext cx="11736005" cy="1590179"/>
          </a:xfrm>
        </p:spPr>
        <p:txBody>
          <a:bodyPr/>
          <a:lstStyle/>
          <a:p>
            <a:r>
              <a:rPr lang="en-US" dirty="0"/>
              <a:t>Define Strategy | Identify Business Outcomes</a:t>
            </a:r>
            <a:br>
              <a:rPr lang="en-US" dirty="0"/>
            </a:br>
            <a:r>
              <a:rPr lang="en-US" sz="2400" dirty="0">
                <a:solidFill>
                  <a:schemeClr val="tx2"/>
                </a:solidFill>
              </a:rPr>
              <a:t>Engage different stakeholders and document desired outcomes across these categories</a:t>
            </a:r>
            <a:br>
              <a:rPr lang="en-US" sz="2400" dirty="0">
                <a:solidFill>
                  <a:schemeClr val="tx2"/>
                </a:solidFill>
              </a:rPr>
            </a:br>
            <a:endParaRPr lang="en-US" sz="2400" dirty="0">
              <a:solidFill>
                <a:schemeClr val="tx2"/>
              </a:solidFill>
            </a:endParaRPr>
          </a:p>
        </p:txBody>
      </p:sp>
      <p:sp>
        <p:nvSpPr>
          <p:cNvPr id="3" name="Content Placeholder 2">
            <a:extLst>
              <a:ext uri="{FF2B5EF4-FFF2-40B4-BE49-F238E27FC236}">
                <a16:creationId xmlns:a16="http://schemas.microsoft.com/office/drawing/2014/main" id="{F1A56790-8FE3-4334-879A-0114FC6AB2C0}"/>
              </a:ext>
            </a:extLst>
          </p:cNvPr>
          <p:cNvSpPr>
            <a:spLocks noGrp="1"/>
          </p:cNvSpPr>
          <p:nvPr>
            <p:ph type="body" sz="quarter" idx="10"/>
          </p:nvPr>
        </p:nvSpPr>
        <p:spPr>
          <a:xfrm>
            <a:off x="455996" y="1922586"/>
            <a:ext cx="7872841" cy="3613682"/>
          </a:xfrm>
        </p:spPr>
        <p:txBody>
          <a:bodyPr/>
          <a:lstStyle/>
          <a:p>
            <a:pPr marL="227013" indent="-227013">
              <a:lnSpc>
                <a:spcPct val="100000"/>
              </a:lnSpc>
              <a:spcAft>
                <a:spcPts val="1200"/>
              </a:spcAft>
            </a:pPr>
            <a:r>
              <a:rPr lang="en-US" sz="1800" dirty="0"/>
              <a:t>Fiscal outcomes include increased revenue, </a:t>
            </a:r>
            <a:br>
              <a:rPr lang="en-US" sz="1800" dirty="0"/>
            </a:br>
            <a:r>
              <a:rPr lang="en-US" sz="1800" dirty="0"/>
              <a:t>savings in cost and drive profits</a:t>
            </a:r>
          </a:p>
          <a:p>
            <a:pPr marL="227013" indent="-227013">
              <a:lnSpc>
                <a:spcPct val="100000"/>
              </a:lnSpc>
              <a:spcAft>
                <a:spcPts val="1200"/>
              </a:spcAft>
            </a:pPr>
            <a:r>
              <a:rPr lang="en-US" sz="1800" dirty="0"/>
              <a:t>Agility outcomes include time-to-market and provision time </a:t>
            </a:r>
            <a:br>
              <a:rPr lang="en-US" sz="1800" dirty="0"/>
            </a:br>
            <a:r>
              <a:rPr lang="en-US" sz="1800" dirty="0"/>
              <a:t>to respond to changes</a:t>
            </a:r>
          </a:p>
          <a:p>
            <a:pPr marL="227013" indent="-227013">
              <a:lnSpc>
                <a:spcPct val="100000"/>
              </a:lnSpc>
              <a:spcAft>
                <a:spcPts val="1200"/>
              </a:spcAft>
            </a:pPr>
            <a:r>
              <a:rPr lang="en-US" sz="1800" dirty="0"/>
              <a:t>Reach outcomes include global access and data sovereignty</a:t>
            </a:r>
          </a:p>
          <a:p>
            <a:pPr marL="227013" indent="-227013">
              <a:lnSpc>
                <a:spcPct val="100000"/>
              </a:lnSpc>
              <a:spcAft>
                <a:spcPts val="1200"/>
              </a:spcAft>
            </a:pPr>
            <a:r>
              <a:rPr lang="en-US" sz="1800" dirty="0"/>
              <a:t>Customer engagement outcomes include meeting customer expectations by reducing cycle times</a:t>
            </a:r>
          </a:p>
          <a:p>
            <a:pPr marL="227013" indent="-227013">
              <a:lnSpc>
                <a:spcPct val="100000"/>
              </a:lnSpc>
              <a:spcAft>
                <a:spcPts val="1200"/>
              </a:spcAft>
            </a:pPr>
            <a:r>
              <a:rPr lang="en-US" sz="1800" dirty="0"/>
              <a:t>Performance outcomes include having highly available, </a:t>
            </a:r>
            <a:br>
              <a:rPr lang="en-US" sz="1800" dirty="0"/>
            </a:br>
            <a:r>
              <a:rPr lang="en-US" sz="1800" dirty="0"/>
              <a:t>global applications</a:t>
            </a:r>
          </a:p>
          <a:p>
            <a:pPr marL="227013" indent="-227013">
              <a:lnSpc>
                <a:spcPct val="100000"/>
              </a:lnSpc>
              <a:spcAft>
                <a:spcPts val="1200"/>
              </a:spcAft>
            </a:pPr>
            <a:r>
              <a:rPr lang="en-US" sz="1800" dirty="0"/>
              <a:t>Security &amp; Compliance regulations addressed and implemented</a:t>
            </a:r>
          </a:p>
        </p:txBody>
      </p:sp>
      <p:sp>
        <p:nvSpPr>
          <p:cNvPr id="8" name="Rectangle 7">
            <a:extLst>
              <a:ext uri="{FF2B5EF4-FFF2-40B4-BE49-F238E27FC236}">
                <a16:creationId xmlns:a16="http://schemas.microsoft.com/office/drawing/2014/main" id="{4E2D9699-B376-479B-BAF2-880A1A0D0335}"/>
              </a:ext>
            </a:extLst>
          </p:cNvPr>
          <p:cNvSpPr/>
          <p:nvPr/>
        </p:nvSpPr>
        <p:spPr>
          <a:xfrm>
            <a:off x="933726" y="6052906"/>
            <a:ext cx="8773477" cy="369332"/>
          </a:xfrm>
          <a:prstGeom prst="rect">
            <a:avLst/>
          </a:prstGeom>
        </p:spPr>
        <p:txBody>
          <a:bodyPr wrap="square">
            <a:spAutoFit/>
          </a:bodyPr>
          <a:lstStyle/>
          <a:p>
            <a:r>
              <a:rPr lang="en-US" dirty="0">
                <a:latin typeface="Segoe UI Semibold" panose="020B0702040204020203" pitchFamily="34" charset="0"/>
                <a:cs typeface="Segoe UI Semibold" panose="020B0702040204020203" pitchFamily="34" charset="0"/>
              </a:rPr>
              <a:t>Use the </a:t>
            </a:r>
            <a:r>
              <a:rPr lang="en-US" dirty="0">
                <a:latin typeface="Segoe UI Semibold" panose="020B0702040204020203" pitchFamily="34" charset="0"/>
                <a:cs typeface="Segoe UI Semibold" panose="020B0702040204020203" pitchFamily="34" charset="0"/>
                <a:hlinkClick r:id="rId3"/>
              </a:rPr>
              <a:t>business document template </a:t>
            </a:r>
            <a:r>
              <a:rPr lang="en-US" dirty="0">
                <a:latin typeface="Segoe UI Semibold" panose="020B0702040204020203" pitchFamily="34" charset="0"/>
                <a:cs typeface="Segoe UI Semibold" panose="020B0702040204020203" pitchFamily="34" charset="0"/>
              </a:rPr>
              <a:t>to identify your business outcomes</a:t>
            </a:r>
          </a:p>
        </p:txBody>
      </p:sp>
      <p:grpSp>
        <p:nvGrpSpPr>
          <p:cNvPr id="12" name="Group 11">
            <a:extLst>
              <a:ext uri="{FF2B5EF4-FFF2-40B4-BE49-F238E27FC236}">
                <a16:creationId xmlns:a16="http://schemas.microsoft.com/office/drawing/2014/main" id="{1EC7FA20-B3F8-4D3F-8C17-648E89067E04}"/>
              </a:ext>
            </a:extLst>
          </p:cNvPr>
          <p:cNvGrpSpPr/>
          <p:nvPr/>
        </p:nvGrpSpPr>
        <p:grpSpPr>
          <a:xfrm>
            <a:off x="455995" y="6063040"/>
            <a:ext cx="396948" cy="385819"/>
            <a:chOff x="-1071230" y="6217616"/>
            <a:chExt cx="396948" cy="385819"/>
          </a:xfrm>
        </p:grpSpPr>
        <p:sp>
          <p:nvSpPr>
            <p:cNvPr id="11" name="Oval 10">
              <a:extLst>
                <a:ext uri="{FF2B5EF4-FFF2-40B4-BE49-F238E27FC236}">
                  <a16:creationId xmlns:a16="http://schemas.microsoft.com/office/drawing/2014/main" id="{2FF6F1B6-7F4B-4CD8-AFCF-DA1E646C263B}"/>
                </a:ext>
              </a:extLst>
            </p:cNvPr>
            <p:cNvSpPr/>
            <p:nvPr/>
          </p:nvSpPr>
          <p:spPr bwMode="auto">
            <a:xfrm>
              <a:off x="-1071230" y="6220663"/>
              <a:ext cx="382772" cy="3827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Caret Right">
              <a:extLst>
                <a:ext uri="{FF2B5EF4-FFF2-40B4-BE49-F238E27FC236}">
                  <a16:creationId xmlns:a16="http://schemas.microsoft.com/office/drawing/2014/main" id="{82DC669A-8053-4215-BAF7-6D3621F663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054" y="6217616"/>
              <a:ext cx="382772" cy="382772"/>
            </a:xfrm>
            <a:prstGeom prst="rect">
              <a:avLst/>
            </a:prstGeom>
          </p:spPr>
        </p:pic>
      </p:grpSp>
      <p:pic>
        <p:nvPicPr>
          <p:cNvPr id="15" name="Graphic 14" descr="Users">
            <a:extLst>
              <a:ext uri="{FF2B5EF4-FFF2-40B4-BE49-F238E27FC236}">
                <a16:creationId xmlns:a16="http://schemas.microsoft.com/office/drawing/2014/main" id="{55BB6771-C766-4F0F-9126-46EC86513C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9320" y="2757376"/>
            <a:ext cx="1814623" cy="1814623"/>
          </a:xfrm>
          <a:prstGeom prst="rect">
            <a:avLst/>
          </a:prstGeom>
        </p:spPr>
      </p:pic>
    </p:spTree>
    <p:extLst>
      <p:ext uri="{BB962C8B-B14F-4D97-AF65-F5344CB8AC3E}">
        <p14:creationId xmlns:p14="http://schemas.microsoft.com/office/powerpoint/2010/main" val="1419776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55995" y="620428"/>
            <a:ext cx="11306469" cy="403137"/>
          </a:xfrm>
        </p:spPr>
        <p:txBody>
          <a:bodyPr/>
          <a:lstStyle/>
          <a:p>
            <a:r>
              <a:rPr lang="en-US"/>
              <a:t>Define Strategy | Develop Business Justification</a:t>
            </a:r>
          </a:p>
        </p:txBody>
      </p:sp>
      <p:sp>
        <p:nvSpPr>
          <p:cNvPr id="3" name="Content Placeholder 2">
            <a:extLst>
              <a:ext uri="{FF2B5EF4-FFF2-40B4-BE49-F238E27FC236}">
                <a16:creationId xmlns:a16="http://schemas.microsoft.com/office/drawing/2014/main" id="{F1A56790-8FE3-4334-879A-0114FC6AB2C0}"/>
              </a:ext>
            </a:extLst>
          </p:cNvPr>
          <p:cNvSpPr>
            <a:spLocks noGrp="1"/>
          </p:cNvSpPr>
          <p:nvPr>
            <p:ph idx="4294967295"/>
          </p:nvPr>
        </p:nvSpPr>
        <p:spPr>
          <a:xfrm>
            <a:off x="455995" y="1331285"/>
            <a:ext cx="10890250" cy="627530"/>
          </a:xfrm>
        </p:spPr>
        <p:txBody>
          <a:bodyPr>
            <a:noAutofit/>
          </a:bodyPr>
          <a:lstStyle/>
          <a:p>
            <a:pPr marL="0" indent="0">
              <a:buNone/>
            </a:pPr>
            <a:r>
              <a:rPr lang="en-US" sz="2400" dirty="0">
                <a:ln w="3175">
                  <a:noFill/>
                </a:ln>
                <a:solidFill>
                  <a:schemeClr val="tx2"/>
                </a:solidFill>
                <a:cs typeface="Segoe UI" pitchFamily="34" charset="0"/>
              </a:rPr>
              <a:t>Dispel common cloud migration myths such as…</a:t>
            </a:r>
            <a:endParaRPr lang="en-US" sz="1800" dirty="0">
              <a:solidFill>
                <a:schemeClr val="tx2"/>
              </a:solidFill>
              <a:latin typeface="Segoe UI "/>
            </a:endParaRPr>
          </a:p>
          <a:p>
            <a:pPr marL="0" indent="0">
              <a:buNone/>
            </a:pPr>
            <a:endParaRPr lang="en-US" sz="2200" dirty="0">
              <a:solidFill>
                <a:schemeClr val="tx2"/>
              </a:solidFill>
              <a:latin typeface="Segoe UI "/>
            </a:endParaRPr>
          </a:p>
          <a:p>
            <a:pPr marL="457200" lvl="1" indent="0" algn="ctr">
              <a:buNone/>
            </a:pPr>
            <a:r>
              <a:rPr lang="en-US" sz="2200" dirty="0">
                <a:solidFill>
                  <a:schemeClr val="tx2"/>
                </a:solidFill>
                <a:latin typeface="Segoe UI "/>
              </a:rPr>
              <a:t>	</a:t>
            </a:r>
          </a:p>
        </p:txBody>
      </p:sp>
      <p:sp>
        <p:nvSpPr>
          <p:cNvPr id="12" name="Rectangle 11">
            <a:extLst>
              <a:ext uri="{FF2B5EF4-FFF2-40B4-BE49-F238E27FC236}">
                <a16:creationId xmlns:a16="http://schemas.microsoft.com/office/drawing/2014/main" id="{F9DC5837-8908-43E9-AEB1-7D8898D0BB10}"/>
              </a:ext>
            </a:extLst>
          </p:cNvPr>
          <p:cNvSpPr/>
          <p:nvPr/>
        </p:nvSpPr>
        <p:spPr>
          <a:xfrm>
            <a:off x="8731666" y="2266535"/>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latin typeface="+mj-lt"/>
              </a:rPr>
              <a:t>Everything should go into the cloud</a:t>
            </a:r>
          </a:p>
        </p:txBody>
      </p:sp>
      <p:sp>
        <p:nvSpPr>
          <p:cNvPr id="14" name="Rectangle 13">
            <a:extLst>
              <a:ext uri="{FF2B5EF4-FFF2-40B4-BE49-F238E27FC236}">
                <a16:creationId xmlns:a16="http://schemas.microsoft.com/office/drawing/2014/main" id="{25033635-B3D5-4C3C-8280-177AA4F76B41}"/>
              </a:ext>
            </a:extLst>
          </p:cNvPr>
          <p:cNvSpPr/>
          <p:nvPr/>
        </p:nvSpPr>
        <p:spPr>
          <a:xfrm>
            <a:off x="6278663" y="3650906"/>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latin typeface="+mj-lt"/>
              </a:rPr>
              <a:t>Cloud is always cheaper </a:t>
            </a:r>
          </a:p>
        </p:txBody>
      </p:sp>
      <p:sp>
        <p:nvSpPr>
          <p:cNvPr id="15" name="Rectangle 14">
            <a:extLst>
              <a:ext uri="{FF2B5EF4-FFF2-40B4-BE49-F238E27FC236}">
                <a16:creationId xmlns:a16="http://schemas.microsoft.com/office/drawing/2014/main" id="{6C2F83A2-417B-4F45-84C6-5ACB49436320}"/>
              </a:ext>
            </a:extLst>
          </p:cNvPr>
          <p:cNvSpPr/>
          <p:nvPr/>
        </p:nvSpPr>
        <p:spPr>
          <a:xfrm>
            <a:off x="3810000" y="3650906"/>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4"/>
              </a:solidFill>
              <a:latin typeface="+mj-lt"/>
            </a:endParaRPr>
          </a:p>
          <a:p>
            <a:pPr algn="ctr"/>
            <a:r>
              <a:rPr lang="en-US" sz="1600" dirty="0">
                <a:solidFill>
                  <a:schemeClr val="accent4"/>
                </a:solidFill>
                <a:latin typeface="+mj-lt"/>
              </a:rPr>
              <a:t>Mirroring on-premise environment will save money in the cloud</a:t>
            </a:r>
          </a:p>
          <a:p>
            <a:pPr algn="ctr"/>
            <a:endParaRPr lang="en-US" sz="1600" dirty="0">
              <a:solidFill>
                <a:schemeClr val="accent4"/>
              </a:solidFill>
              <a:latin typeface="+mj-lt"/>
            </a:endParaRPr>
          </a:p>
        </p:txBody>
      </p:sp>
      <p:sp>
        <p:nvSpPr>
          <p:cNvPr id="16" name="Rectangle 15">
            <a:extLst>
              <a:ext uri="{FF2B5EF4-FFF2-40B4-BE49-F238E27FC236}">
                <a16:creationId xmlns:a16="http://schemas.microsoft.com/office/drawing/2014/main" id="{B2D7A22D-BABF-42EE-90AC-93763917EAE7}"/>
              </a:ext>
            </a:extLst>
          </p:cNvPr>
          <p:cNvSpPr/>
          <p:nvPr/>
        </p:nvSpPr>
        <p:spPr>
          <a:xfrm>
            <a:off x="6278663" y="5035277"/>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solidFill>
                <a:latin typeface="+mj-lt"/>
              </a:rPr>
              <a:t>I can run workloads on-prem cheaper than in the cloud</a:t>
            </a:r>
          </a:p>
        </p:txBody>
      </p:sp>
      <p:sp>
        <p:nvSpPr>
          <p:cNvPr id="17" name="Rectangle 16">
            <a:extLst>
              <a:ext uri="{FF2B5EF4-FFF2-40B4-BE49-F238E27FC236}">
                <a16:creationId xmlns:a16="http://schemas.microsoft.com/office/drawing/2014/main" id="{7E0A77B5-BDCD-4EA4-85C8-4BAE09B0B2AA}"/>
              </a:ext>
            </a:extLst>
          </p:cNvPr>
          <p:cNvSpPr/>
          <p:nvPr/>
        </p:nvSpPr>
        <p:spPr>
          <a:xfrm>
            <a:off x="8731666" y="5035277"/>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1">
                  <a:lumMod val="25000"/>
                </a:schemeClr>
              </a:solidFill>
              <a:latin typeface="+mj-lt"/>
            </a:endParaRPr>
          </a:p>
          <a:p>
            <a:pPr algn="ctr"/>
            <a:r>
              <a:rPr lang="en-US" sz="1600" dirty="0">
                <a:solidFill>
                  <a:schemeClr val="accent1">
                    <a:lumMod val="25000"/>
                  </a:schemeClr>
                </a:solidFill>
                <a:latin typeface="+mj-lt"/>
              </a:rPr>
              <a:t>Server costs drive business cases for cloud migration</a:t>
            </a:r>
          </a:p>
          <a:p>
            <a:pPr algn="ctr"/>
            <a:endParaRPr lang="en-US" sz="1600" dirty="0">
              <a:solidFill>
                <a:schemeClr val="accent1">
                  <a:lumMod val="25000"/>
                </a:schemeClr>
              </a:solidFill>
              <a:latin typeface="+mj-lt"/>
            </a:endParaRPr>
          </a:p>
        </p:txBody>
      </p:sp>
      <p:sp>
        <p:nvSpPr>
          <p:cNvPr id="18" name="Rectangle 17">
            <a:extLst>
              <a:ext uri="{FF2B5EF4-FFF2-40B4-BE49-F238E27FC236}">
                <a16:creationId xmlns:a16="http://schemas.microsoft.com/office/drawing/2014/main" id="{564F4D2A-C948-40E8-8045-D8E25D90366B}"/>
              </a:ext>
            </a:extLst>
          </p:cNvPr>
          <p:cNvSpPr/>
          <p:nvPr/>
        </p:nvSpPr>
        <p:spPr>
          <a:xfrm>
            <a:off x="3810000" y="2266535"/>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latin typeface="+mj-lt"/>
              </a:rPr>
              <a:t>An operating expense model is better than a capital expense model</a:t>
            </a:r>
          </a:p>
        </p:txBody>
      </p:sp>
      <p:sp>
        <p:nvSpPr>
          <p:cNvPr id="21" name="Rectangle 20">
            <a:extLst>
              <a:ext uri="{FF2B5EF4-FFF2-40B4-BE49-F238E27FC236}">
                <a16:creationId xmlns:a16="http://schemas.microsoft.com/office/drawing/2014/main" id="{74733A8E-BF66-4B43-AF75-2B53A6545D0C}"/>
              </a:ext>
            </a:extLst>
          </p:cNvPr>
          <p:cNvSpPr/>
          <p:nvPr/>
        </p:nvSpPr>
        <p:spPr>
          <a:xfrm>
            <a:off x="6278663" y="2266535"/>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solidFill>
                <a:latin typeface="+mj-lt"/>
              </a:rPr>
              <a:t>I have less visibility and control over my cloud resources</a:t>
            </a:r>
          </a:p>
        </p:txBody>
      </p:sp>
      <p:sp>
        <p:nvSpPr>
          <p:cNvPr id="11" name="Rectangle 10">
            <a:extLst>
              <a:ext uri="{FF2B5EF4-FFF2-40B4-BE49-F238E27FC236}">
                <a16:creationId xmlns:a16="http://schemas.microsoft.com/office/drawing/2014/main" id="{7B3F2D36-B35E-4B6A-B837-C0ACF97D6ED5}"/>
              </a:ext>
            </a:extLst>
          </p:cNvPr>
          <p:cNvSpPr/>
          <p:nvPr/>
        </p:nvSpPr>
        <p:spPr>
          <a:xfrm>
            <a:off x="3810000" y="5035277"/>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25000"/>
                  </a:schemeClr>
                </a:solidFill>
                <a:latin typeface="+mj-lt"/>
              </a:rPr>
              <a:t>Public Cloud is not secure</a:t>
            </a:r>
          </a:p>
        </p:txBody>
      </p:sp>
      <p:sp>
        <p:nvSpPr>
          <p:cNvPr id="13" name="Rectangle 12">
            <a:extLst>
              <a:ext uri="{FF2B5EF4-FFF2-40B4-BE49-F238E27FC236}">
                <a16:creationId xmlns:a16="http://schemas.microsoft.com/office/drawing/2014/main" id="{8B99B466-611E-4954-8BA5-FCE9507CA51C}"/>
              </a:ext>
            </a:extLst>
          </p:cNvPr>
          <p:cNvSpPr/>
          <p:nvPr/>
        </p:nvSpPr>
        <p:spPr>
          <a:xfrm>
            <a:off x="8731666" y="3650906"/>
            <a:ext cx="2286000"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4"/>
              </a:solidFill>
              <a:latin typeface="+mj-lt"/>
            </a:endParaRPr>
          </a:p>
          <a:p>
            <a:pPr algn="ctr"/>
            <a:r>
              <a:rPr lang="en-US" sz="1600" dirty="0">
                <a:solidFill>
                  <a:schemeClr val="accent4"/>
                </a:solidFill>
                <a:latin typeface="+mj-lt"/>
              </a:rPr>
              <a:t>Moving to the cloud is like flipping a switch</a:t>
            </a:r>
          </a:p>
          <a:p>
            <a:pPr algn="ctr"/>
            <a:endParaRPr lang="en-US" sz="1600" dirty="0">
              <a:solidFill>
                <a:schemeClr val="accent4"/>
              </a:solidFill>
              <a:latin typeface="+mj-lt"/>
            </a:endParaRPr>
          </a:p>
        </p:txBody>
      </p:sp>
      <p:pic>
        <p:nvPicPr>
          <p:cNvPr id="4" name="Graphic 3">
            <a:extLst>
              <a:ext uri="{FF2B5EF4-FFF2-40B4-BE49-F238E27FC236}">
                <a16:creationId xmlns:a16="http://schemas.microsoft.com/office/drawing/2014/main" id="{7AB4BB2B-8735-4EB2-BFC2-E777F71D3D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690" y="3241171"/>
            <a:ext cx="2729138" cy="1679469"/>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33716339-73F3-492C-9492-2F288845E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42" y="3568547"/>
            <a:ext cx="1871634" cy="1444877"/>
          </a:xfrm>
          <a:prstGeom prst="rect">
            <a:avLst/>
          </a:prstGeom>
        </p:spPr>
      </p:pic>
    </p:spTree>
    <p:extLst>
      <p:ext uri="{BB962C8B-B14F-4D97-AF65-F5344CB8AC3E}">
        <p14:creationId xmlns:p14="http://schemas.microsoft.com/office/powerpoint/2010/main" val="3600052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53" presetClass="entr" presetSubtype="52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childTnLst>
                          </p:cTn>
                        </p:par>
                        <p:par>
                          <p:cTn id="19" fill="hold">
                            <p:stCondLst>
                              <p:cond delay="1000"/>
                            </p:stCondLst>
                            <p:childTnLst>
                              <p:par>
                                <p:cTn id="20" presetID="53" presetClass="entr" presetSubtype="528"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anim calcmode="lin" valueType="num">
                                      <p:cBhvr>
                                        <p:cTn id="25" dur="500" fill="hold"/>
                                        <p:tgtEl>
                                          <p:spTgt spid="21"/>
                                        </p:tgtEl>
                                        <p:attrNameLst>
                                          <p:attrName>ppt_x</p:attrName>
                                        </p:attrNameLst>
                                      </p:cBhvr>
                                      <p:tavLst>
                                        <p:tav tm="0">
                                          <p:val>
                                            <p:fltVal val="0.5"/>
                                          </p:val>
                                        </p:tav>
                                        <p:tav tm="100000">
                                          <p:val>
                                            <p:strVal val="#ppt_x"/>
                                          </p:val>
                                        </p:tav>
                                      </p:tavLst>
                                    </p:anim>
                                    <p:anim calcmode="lin" valueType="num">
                                      <p:cBhvr>
                                        <p:cTn id="26" dur="500" fill="hold"/>
                                        <p:tgtEl>
                                          <p:spTgt spid="21"/>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528"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fltVal val="0.5"/>
                                          </p:val>
                                        </p:tav>
                                        <p:tav tm="100000">
                                          <p:val>
                                            <p:strVal val="#ppt_x"/>
                                          </p:val>
                                        </p:tav>
                                      </p:tavLst>
                                    </p:anim>
                                    <p:anim calcmode="lin" valueType="num">
                                      <p:cBhvr>
                                        <p:cTn id="34" dur="500" fill="hold"/>
                                        <p:tgtEl>
                                          <p:spTgt spid="12"/>
                                        </p:tgtEl>
                                        <p:attrNameLst>
                                          <p:attrName>ppt_y</p:attrName>
                                        </p:attrNameLst>
                                      </p:cBhvr>
                                      <p:tavLst>
                                        <p:tav tm="0">
                                          <p:val>
                                            <p:fltVal val="0.5"/>
                                          </p:val>
                                        </p:tav>
                                        <p:tav tm="100000">
                                          <p:val>
                                            <p:strVal val="#ppt_y"/>
                                          </p:val>
                                        </p:tav>
                                      </p:tavLst>
                                    </p:anim>
                                  </p:childTnLst>
                                </p:cTn>
                              </p:par>
                            </p:childTnLst>
                          </p:cTn>
                        </p:par>
                        <p:par>
                          <p:cTn id="35" fill="hold">
                            <p:stCondLst>
                              <p:cond delay="2000"/>
                            </p:stCondLst>
                            <p:childTnLst>
                              <p:par>
                                <p:cTn id="36" presetID="53" presetClass="entr" presetSubtype="528"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anim calcmode="lin" valueType="num">
                                      <p:cBhvr>
                                        <p:cTn id="41" dur="500" fill="hold"/>
                                        <p:tgtEl>
                                          <p:spTgt spid="15"/>
                                        </p:tgtEl>
                                        <p:attrNameLst>
                                          <p:attrName>ppt_x</p:attrName>
                                        </p:attrNameLst>
                                      </p:cBhvr>
                                      <p:tavLst>
                                        <p:tav tm="0">
                                          <p:val>
                                            <p:fltVal val="0.5"/>
                                          </p:val>
                                        </p:tav>
                                        <p:tav tm="100000">
                                          <p:val>
                                            <p:strVal val="#ppt_x"/>
                                          </p:val>
                                        </p:tav>
                                      </p:tavLst>
                                    </p:anim>
                                    <p:anim calcmode="lin" valueType="num">
                                      <p:cBhvr>
                                        <p:cTn id="42" dur="500" fill="hold"/>
                                        <p:tgtEl>
                                          <p:spTgt spid="15"/>
                                        </p:tgtEl>
                                        <p:attrNameLst>
                                          <p:attrName>ppt_y</p:attrName>
                                        </p:attrNameLst>
                                      </p:cBhvr>
                                      <p:tavLst>
                                        <p:tav tm="0">
                                          <p:val>
                                            <p:fltVal val="0.5"/>
                                          </p:val>
                                        </p:tav>
                                        <p:tav tm="100000">
                                          <p:val>
                                            <p:strVal val="#ppt_y"/>
                                          </p:val>
                                        </p:tav>
                                      </p:tavLst>
                                    </p:anim>
                                  </p:childTnLst>
                                </p:cTn>
                              </p:par>
                            </p:childTnLst>
                          </p:cTn>
                        </p:par>
                        <p:par>
                          <p:cTn id="43" fill="hold">
                            <p:stCondLst>
                              <p:cond delay="2500"/>
                            </p:stCondLst>
                            <p:childTnLst>
                              <p:par>
                                <p:cTn id="44" presetID="53" presetClass="entr" presetSubtype="52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anim calcmode="lin" valueType="num">
                                      <p:cBhvr>
                                        <p:cTn id="49" dur="500" fill="hold"/>
                                        <p:tgtEl>
                                          <p:spTgt spid="14"/>
                                        </p:tgtEl>
                                        <p:attrNameLst>
                                          <p:attrName>ppt_x</p:attrName>
                                        </p:attrNameLst>
                                      </p:cBhvr>
                                      <p:tavLst>
                                        <p:tav tm="0">
                                          <p:val>
                                            <p:fltVal val="0.5"/>
                                          </p:val>
                                        </p:tav>
                                        <p:tav tm="100000">
                                          <p:val>
                                            <p:strVal val="#ppt_x"/>
                                          </p:val>
                                        </p:tav>
                                      </p:tavLst>
                                    </p:anim>
                                    <p:anim calcmode="lin" valueType="num">
                                      <p:cBhvr>
                                        <p:cTn id="50" dur="500" fill="hold"/>
                                        <p:tgtEl>
                                          <p:spTgt spid="14"/>
                                        </p:tgtEl>
                                        <p:attrNameLst>
                                          <p:attrName>ppt_y</p:attrName>
                                        </p:attrNameLst>
                                      </p:cBhvr>
                                      <p:tavLst>
                                        <p:tav tm="0">
                                          <p:val>
                                            <p:fltVal val="0.5"/>
                                          </p:val>
                                        </p:tav>
                                        <p:tav tm="100000">
                                          <p:val>
                                            <p:strVal val="#ppt_y"/>
                                          </p:val>
                                        </p:tav>
                                      </p:tavLst>
                                    </p:anim>
                                  </p:childTnLst>
                                </p:cTn>
                              </p:par>
                            </p:childTnLst>
                          </p:cTn>
                        </p:par>
                        <p:par>
                          <p:cTn id="51" fill="hold">
                            <p:stCondLst>
                              <p:cond delay="3000"/>
                            </p:stCondLst>
                            <p:childTnLst>
                              <p:par>
                                <p:cTn id="52" presetID="53" presetClass="entr" presetSubtype="52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anim calcmode="lin" valueType="num">
                                      <p:cBhvr>
                                        <p:cTn id="57" dur="500" fill="hold"/>
                                        <p:tgtEl>
                                          <p:spTgt spid="13"/>
                                        </p:tgtEl>
                                        <p:attrNameLst>
                                          <p:attrName>ppt_x</p:attrName>
                                        </p:attrNameLst>
                                      </p:cBhvr>
                                      <p:tavLst>
                                        <p:tav tm="0">
                                          <p:val>
                                            <p:fltVal val="0.5"/>
                                          </p:val>
                                        </p:tav>
                                        <p:tav tm="100000">
                                          <p:val>
                                            <p:strVal val="#ppt_x"/>
                                          </p:val>
                                        </p:tav>
                                      </p:tavLst>
                                    </p:anim>
                                    <p:anim calcmode="lin" valueType="num">
                                      <p:cBhvr>
                                        <p:cTn id="58" dur="500" fill="hold"/>
                                        <p:tgtEl>
                                          <p:spTgt spid="13"/>
                                        </p:tgtEl>
                                        <p:attrNameLst>
                                          <p:attrName>ppt_y</p:attrName>
                                        </p:attrNameLst>
                                      </p:cBhvr>
                                      <p:tavLst>
                                        <p:tav tm="0">
                                          <p:val>
                                            <p:fltVal val="0.5"/>
                                          </p:val>
                                        </p:tav>
                                        <p:tav tm="100000">
                                          <p:val>
                                            <p:strVal val="#ppt_y"/>
                                          </p:val>
                                        </p:tav>
                                      </p:tavLst>
                                    </p:anim>
                                  </p:childTnLst>
                                </p:cTn>
                              </p:par>
                            </p:childTnLst>
                          </p:cTn>
                        </p:par>
                        <p:par>
                          <p:cTn id="59" fill="hold">
                            <p:stCondLst>
                              <p:cond delay="3500"/>
                            </p:stCondLst>
                            <p:childTnLst>
                              <p:par>
                                <p:cTn id="60" presetID="53" presetClass="entr" presetSubtype="528"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anim calcmode="lin" valueType="num">
                                      <p:cBhvr>
                                        <p:cTn id="65" dur="500" fill="hold"/>
                                        <p:tgtEl>
                                          <p:spTgt spid="11"/>
                                        </p:tgtEl>
                                        <p:attrNameLst>
                                          <p:attrName>ppt_x</p:attrName>
                                        </p:attrNameLst>
                                      </p:cBhvr>
                                      <p:tavLst>
                                        <p:tav tm="0">
                                          <p:val>
                                            <p:fltVal val="0.5"/>
                                          </p:val>
                                        </p:tav>
                                        <p:tav tm="100000">
                                          <p:val>
                                            <p:strVal val="#ppt_x"/>
                                          </p:val>
                                        </p:tav>
                                      </p:tavLst>
                                    </p:anim>
                                    <p:anim calcmode="lin" valueType="num">
                                      <p:cBhvr>
                                        <p:cTn id="66" dur="500" fill="hold"/>
                                        <p:tgtEl>
                                          <p:spTgt spid="11"/>
                                        </p:tgtEl>
                                        <p:attrNameLst>
                                          <p:attrName>ppt_y</p:attrName>
                                        </p:attrNameLst>
                                      </p:cBhvr>
                                      <p:tavLst>
                                        <p:tav tm="0">
                                          <p:val>
                                            <p:fltVal val="0.5"/>
                                          </p:val>
                                        </p:tav>
                                        <p:tav tm="100000">
                                          <p:val>
                                            <p:strVal val="#ppt_y"/>
                                          </p:val>
                                        </p:tav>
                                      </p:tavLst>
                                    </p:anim>
                                  </p:childTnLst>
                                </p:cTn>
                              </p:par>
                            </p:childTnLst>
                          </p:cTn>
                        </p:par>
                        <p:par>
                          <p:cTn id="67" fill="hold">
                            <p:stCondLst>
                              <p:cond delay="4000"/>
                            </p:stCondLst>
                            <p:childTnLst>
                              <p:par>
                                <p:cTn id="68" presetID="53" presetClass="entr" presetSubtype="528"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anim calcmode="lin" valueType="num">
                                      <p:cBhvr>
                                        <p:cTn id="73" dur="500" fill="hold"/>
                                        <p:tgtEl>
                                          <p:spTgt spid="16"/>
                                        </p:tgtEl>
                                        <p:attrNameLst>
                                          <p:attrName>ppt_x</p:attrName>
                                        </p:attrNameLst>
                                      </p:cBhvr>
                                      <p:tavLst>
                                        <p:tav tm="0">
                                          <p:val>
                                            <p:fltVal val="0.5"/>
                                          </p:val>
                                        </p:tav>
                                        <p:tav tm="100000">
                                          <p:val>
                                            <p:strVal val="#ppt_x"/>
                                          </p:val>
                                        </p:tav>
                                      </p:tavLst>
                                    </p:anim>
                                    <p:anim calcmode="lin" valueType="num">
                                      <p:cBhvr>
                                        <p:cTn id="74" dur="500" fill="hold"/>
                                        <p:tgtEl>
                                          <p:spTgt spid="16"/>
                                        </p:tgtEl>
                                        <p:attrNameLst>
                                          <p:attrName>ppt_y</p:attrName>
                                        </p:attrNameLst>
                                      </p:cBhvr>
                                      <p:tavLst>
                                        <p:tav tm="0">
                                          <p:val>
                                            <p:fltVal val="0.5"/>
                                          </p:val>
                                        </p:tav>
                                        <p:tav tm="100000">
                                          <p:val>
                                            <p:strVal val="#ppt_y"/>
                                          </p:val>
                                        </p:tav>
                                      </p:tavLst>
                                    </p:anim>
                                  </p:childTnLst>
                                </p:cTn>
                              </p:par>
                            </p:childTnLst>
                          </p:cTn>
                        </p:par>
                        <p:par>
                          <p:cTn id="75" fill="hold">
                            <p:stCondLst>
                              <p:cond delay="4500"/>
                            </p:stCondLst>
                            <p:childTnLst>
                              <p:par>
                                <p:cTn id="76" presetID="53" presetClass="entr" presetSubtype="528"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anim calcmode="lin" valueType="num">
                                      <p:cBhvr>
                                        <p:cTn id="81" dur="500" fill="hold"/>
                                        <p:tgtEl>
                                          <p:spTgt spid="17"/>
                                        </p:tgtEl>
                                        <p:attrNameLst>
                                          <p:attrName>ppt_x</p:attrName>
                                        </p:attrNameLst>
                                      </p:cBhvr>
                                      <p:tavLst>
                                        <p:tav tm="0">
                                          <p:val>
                                            <p:fltVal val="0.5"/>
                                          </p:val>
                                        </p:tav>
                                        <p:tav tm="100000">
                                          <p:val>
                                            <p:strVal val="#ppt_x"/>
                                          </p:val>
                                        </p:tav>
                                      </p:tavLst>
                                    </p:anim>
                                    <p:anim calcmode="lin" valueType="num">
                                      <p:cBhvr>
                                        <p:cTn id="82"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21"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318B916-71F6-42C5-B021-00556214EDA6}"/>
              </a:ext>
            </a:extLst>
          </p:cNvPr>
          <p:cNvSpPr/>
          <p:nvPr/>
        </p:nvSpPr>
        <p:spPr bwMode="auto">
          <a:xfrm>
            <a:off x="1484890" y="2144380"/>
            <a:ext cx="1195811" cy="11958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54B9CB-763B-4895-8725-43F7F6AC75A3}"/>
              </a:ext>
            </a:extLst>
          </p:cNvPr>
          <p:cNvSpPr/>
          <p:nvPr/>
        </p:nvSpPr>
        <p:spPr bwMode="auto">
          <a:xfrm>
            <a:off x="5301517" y="2144380"/>
            <a:ext cx="1195811" cy="11958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84B56E6B-FA38-452D-820F-735261F44447}"/>
              </a:ext>
            </a:extLst>
          </p:cNvPr>
          <p:cNvSpPr/>
          <p:nvPr/>
        </p:nvSpPr>
        <p:spPr bwMode="auto">
          <a:xfrm>
            <a:off x="9118143" y="2144380"/>
            <a:ext cx="1195811" cy="11958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p:txBody>
          <a:bodyPr/>
          <a:lstStyle/>
          <a:p>
            <a:r>
              <a:rPr lang="en-US" dirty="0"/>
              <a:t>Define Strategy | Identify First Project</a:t>
            </a:r>
          </a:p>
        </p:txBody>
      </p:sp>
      <p:sp>
        <p:nvSpPr>
          <p:cNvPr id="25" name="Text Placeholder 24">
            <a:extLst>
              <a:ext uri="{FF2B5EF4-FFF2-40B4-BE49-F238E27FC236}">
                <a16:creationId xmlns:a16="http://schemas.microsoft.com/office/drawing/2014/main" id="{ABB35C0C-025B-4791-9AD5-5D251F0D119A}"/>
              </a:ext>
            </a:extLst>
          </p:cNvPr>
          <p:cNvSpPr>
            <a:spLocks noGrp="1"/>
          </p:cNvSpPr>
          <p:nvPr>
            <p:ph type="body" sz="quarter" idx="10"/>
          </p:nvPr>
        </p:nvSpPr>
        <p:spPr>
          <a:xfrm>
            <a:off x="455995" y="1427035"/>
            <a:ext cx="9384447" cy="603538"/>
          </a:xfrm>
        </p:spPr>
        <p:txBody>
          <a:bodyPr/>
          <a:lstStyle/>
          <a:p>
            <a:r>
              <a:rPr lang="en-US" dirty="0"/>
              <a:t>Choose the first project to move to the cloud by using a clearly defined criteria and clearly identified outcomes to achieve.</a:t>
            </a:r>
          </a:p>
        </p:txBody>
      </p:sp>
      <p:sp>
        <p:nvSpPr>
          <p:cNvPr id="34" name="Text Placeholder 33">
            <a:extLst>
              <a:ext uri="{FF2B5EF4-FFF2-40B4-BE49-F238E27FC236}">
                <a16:creationId xmlns:a16="http://schemas.microsoft.com/office/drawing/2014/main" id="{C07711A9-FE43-4EBB-A718-D3A5468D890C}"/>
              </a:ext>
            </a:extLst>
          </p:cNvPr>
          <p:cNvSpPr>
            <a:spLocks noGrp="1"/>
          </p:cNvSpPr>
          <p:nvPr>
            <p:ph type="body" sz="quarter" idx="11"/>
          </p:nvPr>
        </p:nvSpPr>
        <p:spPr>
          <a:xfrm>
            <a:off x="454169" y="3481945"/>
            <a:ext cx="3618381" cy="230832"/>
          </a:xfrm>
        </p:spPr>
        <p:txBody>
          <a:bodyPr/>
          <a:lstStyle/>
          <a:p>
            <a:r>
              <a:rPr lang="en-US" sz="1600" dirty="0"/>
              <a:t>First Project Criteria</a:t>
            </a:r>
          </a:p>
        </p:txBody>
      </p:sp>
      <p:sp>
        <p:nvSpPr>
          <p:cNvPr id="35" name="Text Placeholder 34">
            <a:extLst>
              <a:ext uri="{FF2B5EF4-FFF2-40B4-BE49-F238E27FC236}">
                <a16:creationId xmlns:a16="http://schemas.microsoft.com/office/drawing/2014/main" id="{13278EF1-4C56-435B-AFF9-E6E6DCB708E8}"/>
              </a:ext>
            </a:extLst>
          </p:cNvPr>
          <p:cNvSpPr>
            <a:spLocks noGrp="1"/>
          </p:cNvSpPr>
          <p:nvPr>
            <p:ph type="body" sz="quarter" idx="12"/>
          </p:nvPr>
        </p:nvSpPr>
        <p:spPr>
          <a:xfrm>
            <a:off x="4318449" y="3481945"/>
            <a:ext cx="3618381" cy="230832"/>
          </a:xfrm>
        </p:spPr>
        <p:txBody>
          <a:bodyPr/>
          <a:lstStyle/>
          <a:p>
            <a:r>
              <a:rPr lang="en-US" sz="1600" dirty="0"/>
              <a:t>First Project Expectations</a:t>
            </a:r>
          </a:p>
        </p:txBody>
      </p:sp>
      <p:sp>
        <p:nvSpPr>
          <p:cNvPr id="36" name="Text Placeholder 35">
            <a:extLst>
              <a:ext uri="{FF2B5EF4-FFF2-40B4-BE49-F238E27FC236}">
                <a16:creationId xmlns:a16="http://schemas.microsoft.com/office/drawing/2014/main" id="{EC963981-C6ED-42FD-A4FB-71DC6AD06C78}"/>
              </a:ext>
            </a:extLst>
          </p:cNvPr>
          <p:cNvSpPr>
            <a:spLocks noGrp="1"/>
          </p:cNvSpPr>
          <p:nvPr>
            <p:ph type="body" sz="quarter" idx="13"/>
          </p:nvPr>
        </p:nvSpPr>
        <p:spPr>
          <a:xfrm>
            <a:off x="8149960" y="3481945"/>
            <a:ext cx="3618381" cy="461665"/>
          </a:xfrm>
        </p:spPr>
        <p:txBody>
          <a:bodyPr/>
          <a:lstStyle/>
          <a:p>
            <a:r>
              <a:rPr lang="en-US" sz="1600" dirty="0"/>
              <a:t>First Project Examples </a:t>
            </a:r>
            <a:br>
              <a:rPr lang="en-US" sz="1600" dirty="0"/>
            </a:br>
            <a:r>
              <a:rPr lang="en-US" sz="1600" dirty="0"/>
              <a:t>for each motivation category</a:t>
            </a:r>
          </a:p>
        </p:txBody>
      </p:sp>
      <p:sp>
        <p:nvSpPr>
          <p:cNvPr id="37" name="Text Placeholder 36">
            <a:extLst>
              <a:ext uri="{FF2B5EF4-FFF2-40B4-BE49-F238E27FC236}">
                <a16:creationId xmlns:a16="http://schemas.microsoft.com/office/drawing/2014/main" id="{431AF13F-5AF2-4192-871C-C1733227C71F}"/>
              </a:ext>
            </a:extLst>
          </p:cNvPr>
          <p:cNvSpPr>
            <a:spLocks noGrp="1"/>
          </p:cNvSpPr>
          <p:nvPr>
            <p:ph type="body" sz="quarter" idx="17"/>
          </p:nvPr>
        </p:nvSpPr>
        <p:spPr>
          <a:xfrm>
            <a:off x="454169" y="3997970"/>
            <a:ext cx="3618381" cy="1136337"/>
          </a:xfrm>
        </p:spPr>
        <p:txBody>
          <a:bodyPr/>
          <a:lstStyle/>
          <a:p>
            <a:pPr marL="230188" indent="-230188">
              <a:buFont typeface="Arial" panose="020B0604020202020204" pitchFamily="34" charset="0"/>
              <a:buChar char="•"/>
            </a:pPr>
            <a:r>
              <a:rPr lang="en-US" sz="1400" dirty="0">
                <a:solidFill>
                  <a:schemeClr val="tx1"/>
                </a:solidFill>
              </a:rPr>
              <a:t>Should align with your motivations for cloud adoption </a:t>
            </a:r>
          </a:p>
          <a:p>
            <a:pPr marL="230188" indent="-230188">
              <a:buFont typeface="Arial" panose="020B0604020202020204" pitchFamily="34" charset="0"/>
              <a:buChar char="•"/>
            </a:pPr>
            <a:r>
              <a:rPr lang="en-US" sz="1400" dirty="0">
                <a:solidFill>
                  <a:schemeClr val="tx1"/>
                </a:solidFill>
              </a:rPr>
              <a:t>Should demonstrate progress towards a defined business outcome</a:t>
            </a:r>
          </a:p>
          <a:p>
            <a:endParaRPr lang="en-US" dirty="0"/>
          </a:p>
        </p:txBody>
      </p:sp>
      <p:sp>
        <p:nvSpPr>
          <p:cNvPr id="38" name="Text Placeholder 37">
            <a:extLst>
              <a:ext uri="{FF2B5EF4-FFF2-40B4-BE49-F238E27FC236}">
                <a16:creationId xmlns:a16="http://schemas.microsoft.com/office/drawing/2014/main" id="{B41D3770-64F9-4D2B-905F-BF2744616393}"/>
              </a:ext>
            </a:extLst>
          </p:cNvPr>
          <p:cNvSpPr>
            <a:spLocks noGrp="1"/>
          </p:cNvSpPr>
          <p:nvPr>
            <p:ph type="body" sz="quarter" idx="18"/>
          </p:nvPr>
        </p:nvSpPr>
        <p:spPr>
          <a:xfrm>
            <a:off x="4318449" y="3997970"/>
            <a:ext cx="3618381" cy="1828834"/>
          </a:xfrm>
        </p:spPr>
        <p:txBody>
          <a:bodyPr/>
          <a:lstStyle/>
          <a:p>
            <a:pPr marL="230188" indent="-230188">
              <a:buFont typeface="Arial" panose="020B0604020202020204" pitchFamily="34" charset="0"/>
              <a:buChar char="•"/>
            </a:pPr>
            <a:r>
              <a:rPr lang="en-US" sz="1400" dirty="0">
                <a:solidFill>
                  <a:schemeClr val="tx1"/>
                </a:solidFill>
              </a:rPr>
              <a:t>Project is a source of learning.</a:t>
            </a:r>
          </a:p>
          <a:p>
            <a:pPr marL="230188" indent="-230188">
              <a:buFont typeface="Arial" panose="020B0604020202020204" pitchFamily="34" charset="0"/>
              <a:buChar char="•"/>
            </a:pPr>
            <a:r>
              <a:rPr lang="en-US" sz="1400" dirty="0">
                <a:solidFill>
                  <a:schemeClr val="tx1"/>
                </a:solidFill>
              </a:rPr>
              <a:t>It might result in production deployments, but it will probably require additional effort first.</a:t>
            </a:r>
          </a:p>
          <a:p>
            <a:pPr marL="230188" indent="-230188">
              <a:buFont typeface="Arial" panose="020B0604020202020204" pitchFamily="34" charset="0"/>
              <a:buChar char="•"/>
            </a:pPr>
            <a:r>
              <a:rPr lang="en-US" sz="1400" dirty="0">
                <a:solidFill>
                  <a:schemeClr val="tx1"/>
                </a:solidFill>
              </a:rPr>
              <a:t>The output of this project is a set of clear requirements to provide a longer-term production solution.</a:t>
            </a:r>
          </a:p>
          <a:p>
            <a:endParaRPr lang="en-US" dirty="0"/>
          </a:p>
        </p:txBody>
      </p:sp>
      <p:sp>
        <p:nvSpPr>
          <p:cNvPr id="39" name="Text Placeholder 38">
            <a:extLst>
              <a:ext uri="{FF2B5EF4-FFF2-40B4-BE49-F238E27FC236}">
                <a16:creationId xmlns:a16="http://schemas.microsoft.com/office/drawing/2014/main" id="{5266768D-DDDC-4D8C-BCA6-98434E6FA67A}"/>
              </a:ext>
            </a:extLst>
          </p:cNvPr>
          <p:cNvSpPr>
            <a:spLocks noGrp="1"/>
          </p:cNvSpPr>
          <p:nvPr>
            <p:ph type="body" sz="quarter" idx="19"/>
          </p:nvPr>
        </p:nvSpPr>
        <p:spPr>
          <a:xfrm>
            <a:off x="8156766" y="3997970"/>
            <a:ext cx="3618381" cy="2752164"/>
          </a:xfrm>
        </p:spPr>
        <p:txBody>
          <a:bodyPr/>
          <a:lstStyle/>
          <a:p>
            <a:pPr marL="171450" indent="-171450">
              <a:buFont typeface="Arial" panose="020B0604020202020204" pitchFamily="34" charset="0"/>
              <a:buChar char="•"/>
            </a:pPr>
            <a:r>
              <a:rPr lang="en-US" sz="1400" b="1" dirty="0">
                <a:solidFill>
                  <a:schemeClr val="tx1"/>
                </a:solidFill>
              </a:rPr>
              <a:t>Critical business events: </a:t>
            </a:r>
            <a:r>
              <a:rPr lang="en-US" sz="1400" dirty="0">
                <a:solidFill>
                  <a:schemeClr val="tx1"/>
                </a:solidFill>
              </a:rPr>
              <a:t>Use Azure Site Recovery as a disaster recovery tool, reducing dependencies on disaster recovery assets within the datacenter.</a:t>
            </a:r>
          </a:p>
          <a:p>
            <a:pPr marL="171450" indent="-171450">
              <a:buFont typeface="Arial" panose="020B0604020202020204" pitchFamily="34" charset="0"/>
              <a:buChar char="•"/>
            </a:pPr>
            <a:r>
              <a:rPr lang="en-US" sz="1400" b="1" dirty="0">
                <a:solidFill>
                  <a:schemeClr val="tx1"/>
                </a:solidFill>
              </a:rPr>
              <a:t>Migration motivations: </a:t>
            </a:r>
            <a:r>
              <a:rPr lang="en-US" sz="1400" dirty="0">
                <a:solidFill>
                  <a:schemeClr val="tx1"/>
                </a:solidFill>
              </a:rPr>
              <a:t>Start with a noncritical workload and use Azure setup guide and the Azure migration guide for guidance</a:t>
            </a:r>
          </a:p>
          <a:p>
            <a:pPr marL="171450" indent="-171450">
              <a:buFont typeface="Arial" panose="020B0604020202020204" pitchFamily="34" charset="0"/>
              <a:buChar char="•"/>
            </a:pPr>
            <a:r>
              <a:rPr lang="en-US" sz="1400" b="1" dirty="0">
                <a:solidFill>
                  <a:schemeClr val="tx1"/>
                </a:solidFill>
              </a:rPr>
              <a:t>Innovation motivations: </a:t>
            </a:r>
            <a:r>
              <a:rPr lang="en-US" sz="1400" dirty="0">
                <a:solidFill>
                  <a:schemeClr val="tx1"/>
                </a:solidFill>
              </a:rPr>
              <a:t>Creation of a targeted dev/test environment can be a great first project.</a:t>
            </a:r>
          </a:p>
          <a:p>
            <a:endParaRPr lang="en-US" dirty="0"/>
          </a:p>
        </p:txBody>
      </p:sp>
      <p:sp>
        <p:nvSpPr>
          <p:cNvPr id="6" name="Rectangle 5">
            <a:extLst>
              <a:ext uri="{FF2B5EF4-FFF2-40B4-BE49-F238E27FC236}">
                <a16:creationId xmlns:a16="http://schemas.microsoft.com/office/drawing/2014/main" id="{AE1C278F-1866-4DB8-AB4F-C4A147790554}"/>
              </a:ext>
            </a:extLst>
          </p:cNvPr>
          <p:cNvSpPr/>
          <p:nvPr/>
        </p:nvSpPr>
        <p:spPr>
          <a:xfrm>
            <a:off x="1678097" y="2351560"/>
            <a:ext cx="841201" cy="8412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7" name="Rectangle 6" descr="Checklist">
            <a:extLst>
              <a:ext uri="{FF2B5EF4-FFF2-40B4-BE49-F238E27FC236}">
                <a16:creationId xmlns:a16="http://schemas.microsoft.com/office/drawing/2014/main" id="{576FF8E1-C295-426A-968B-A0F163F33210}"/>
              </a:ext>
            </a:extLst>
          </p:cNvPr>
          <p:cNvSpPr/>
          <p:nvPr/>
        </p:nvSpPr>
        <p:spPr>
          <a:xfrm>
            <a:off x="5481233" y="2310456"/>
            <a:ext cx="841201" cy="8412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9" name="Rectangle 8" descr="Checkmark">
            <a:extLst>
              <a:ext uri="{FF2B5EF4-FFF2-40B4-BE49-F238E27FC236}">
                <a16:creationId xmlns:a16="http://schemas.microsoft.com/office/drawing/2014/main" id="{A7F1129F-2ECD-476B-9F22-653FE63375E5}"/>
              </a:ext>
            </a:extLst>
          </p:cNvPr>
          <p:cNvSpPr/>
          <p:nvPr/>
        </p:nvSpPr>
        <p:spPr>
          <a:xfrm>
            <a:off x="9374588" y="2434043"/>
            <a:ext cx="702811" cy="70281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8455508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6CB4-6B6C-4B66-A56C-7D1EFBB30FD4}"/>
              </a:ext>
            </a:extLst>
          </p:cNvPr>
          <p:cNvSpPr>
            <a:spLocks noGrp="1"/>
          </p:cNvSpPr>
          <p:nvPr>
            <p:ph type="title"/>
          </p:nvPr>
        </p:nvSpPr>
        <p:spPr>
          <a:xfrm>
            <a:off x="261013" y="215558"/>
            <a:ext cx="11306469" cy="403137"/>
          </a:xfrm>
        </p:spPr>
        <p:txBody>
          <a:bodyPr/>
          <a:lstStyle/>
          <a:p>
            <a:r>
              <a:rPr lang="en-US" dirty="0"/>
              <a:t>Define Strategy | </a:t>
            </a:r>
            <a:r>
              <a:rPr lang="en-US" dirty="0">
                <a:solidFill>
                  <a:schemeClr val="tx2"/>
                </a:solidFill>
              </a:rPr>
              <a:t>Cloud Strategy and Plan Template</a:t>
            </a:r>
          </a:p>
        </p:txBody>
      </p:sp>
      <p:sp>
        <p:nvSpPr>
          <p:cNvPr id="7" name="Text Placeholder 6">
            <a:extLst>
              <a:ext uri="{FF2B5EF4-FFF2-40B4-BE49-F238E27FC236}">
                <a16:creationId xmlns:a16="http://schemas.microsoft.com/office/drawing/2014/main" id="{4F4E49C5-E804-4687-929E-10C6FCD863E2}"/>
              </a:ext>
            </a:extLst>
          </p:cNvPr>
          <p:cNvSpPr>
            <a:spLocks noGrp="1"/>
          </p:cNvSpPr>
          <p:nvPr>
            <p:ph type="body" sz="quarter" idx="10"/>
          </p:nvPr>
        </p:nvSpPr>
        <p:spPr>
          <a:xfrm>
            <a:off x="455995" y="1922586"/>
            <a:ext cx="6040221" cy="3163430"/>
          </a:xfrm>
        </p:spPr>
        <p:txBody>
          <a:bodyPr/>
          <a:lstStyle/>
          <a:p>
            <a:pPr>
              <a:lnSpc>
                <a:spcPct val="100000"/>
              </a:lnSpc>
              <a:spcAft>
                <a:spcPts val="1200"/>
              </a:spcAft>
            </a:pPr>
            <a:r>
              <a:rPr lang="en-US" dirty="0"/>
              <a:t>Cloud adoption plan converts the aspirational goals of the cloud adoption strategy into an actionable plan</a:t>
            </a:r>
          </a:p>
          <a:p>
            <a:pPr>
              <a:lnSpc>
                <a:spcPct val="100000"/>
              </a:lnSpc>
              <a:spcAft>
                <a:spcPts val="1200"/>
              </a:spcAft>
            </a:pPr>
            <a:r>
              <a:rPr lang="en-US" dirty="0"/>
              <a:t>All the cloud teams leverage the cloud adoption plan to guide technical efforts, in alignment with the business outcomes. </a:t>
            </a:r>
          </a:p>
          <a:p>
            <a:pPr>
              <a:lnSpc>
                <a:spcPct val="100000"/>
              </a:lnSpc>
              <a:spcAft>
                <a:spcPts val="1200"/>
              </a:spcAft>
            </a:pPr>
            <a:r>
              <a:rPr lang="en-US" dirty="0">
                <a:hlinkClick r:id="rId2"/>
              </a:rPr>
              <a:t>Download the template </a:t>
            </a:r>
            <a:r>
              <a:rPr lang="en-US" dirty="0"/>
              <a:t>and get started with creating your plan </a:t>
            </a:r>
          </a:p>
          <a:p>
            <a:endParaRPr lang="en-US" dirty="0"/>
          </a:p>
        </p:txBody>
      </p:sp>
      <p:pic>
        <p:nvPicPr>
          <p:cNvPr id="4" name="Picture 3">
            <a:extLst>
              <a:ext uri="{FF2B5EF4-FFF2-40B4-BE49-F238E27FC236}">
                <a16:creationId xmlns:a16="http://schemas.microsoft.com/office/drawing/2014/main" id="{DB7D42B0-0B61-4F5E-B479-23A48C249679}"/>
              </a:ext>
            </a:extLst>
          </p:cNvPr>
          <p:cNvPicPr>
            <a:picLocks noChangeAspect="1"/>
          </p:cNvPicPr>
          <p:nvPr/>
        </p:nvPicPr>
        <p:blipFill>
          <a:blip r:embed="rId3"/>
          <a:stretch>
            <a:fillRect/>
          </a:stretch>
        </p:blipFill>
        <p:spPr>
          <a:xfrm>
            <a:off x="6745358" y="871230"/>
            <a:ext cx="5584719" cy="5771212"/>
          </a:xfrm>
          <a:prstGeom prst="rect">
            <a:avLst/>
          </a:prstGeom>
          <a:ln>
            <a:solidFill>
              <a:schemeClr val="accent1">
                <a:lumMod val="75000"/>
              </a:schemeClr>
            </a:solidFill>
          </a:ln>
          <a:effectLst>
            <a:outerShdw blurRad="152400" dist="50800" dir="2700000" algn="tl" rotWithShape="0">
              <a:srgbClr val="333333">
                <a:alpha val="22000"/>
              </a:srgbClr>
            </a:outerShdw>
          </a:effectLst>
        </p:spPr>
      </p:pic>
    </p:spTree>
    <p:extLst>
      <p:ext uri="{BB962C8B-B14F-4D97-AF65-F5344CB8AC3E}">
        <p14:creationId xmlns:p14="http://schemas.microsoft.com/office/powerpoint/2010/main" val="2457603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Putting together your plan</a:t>
            </a:r>
          </a:p>
        </p:txBody>
      </p:sp>
    </p:spTree>
    <p:extLst>
      <p:ext uri="{BB962C8B-B14F-4D97-AF65-F5344CB8AC3E}">
        <p14:creationId xmlns:p14="http://schemas.microsoft.com/office/powerpoint/2010/main" val="2474363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solidFill>
                  <a:schemeClr val="accent5"/>
                </a:solidFill>
              </a:rPr>
              <a:t>Cloud Adoption </a:t>
            </a:r>
            <a:br>
              <a:rPr lang="en-US" sz="4000" dirty="0">
                <a:solidFill>
                  <a:schemeClr val="accent5"/>
                </a:solidFill>
              </a:rPr>
            </a:br>
            <a:r>
              <a:rPr lang="en-US" sz="4000" dirty="0">
                <a:solidFill>
                  <a:schemeClr val="accent5"/>
                </a:solidFill>
              </a:rPr>
              <a:t>Framework for Azure </a:t>
            </a:r>
            <a:br>
              <a:rPr lang="en-US" sz="4000" dirty="0"/>
            </a:br>
            <a:r>
              <a:rPr lang="en-US" sz="4000" dirty="0"/>
              <a:t>Overview</a:t>
            </a:r>
          </a:p>
        </p:txBody>
      </p:sp>
    </p:spTree>
    <p:extLst>
      <p:ext uri="{BB962C8B-B14F-4D97-AF65-F5344CB8AC3E}">
        <p14:creationId xmlns:p14="http://schemas.microsoft.com/office/powerpoint/2010/main" val="25418589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dirty="0"/>
              <a:t>Plan</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504440" y="1411945"/>
            <a:ext cx="11306469" cy="595548"/>
          </a:xfrm>
        </p:spPr>
        <p:txBody>
          <a:bodyPr/>
          <a:lstStyle/>
          <a:p>
            <a:pPr marL="0" indent="0">
              <a:buNone/>
            </a:pPr>
            <a:r>
              <a:rPr lang="en-US" dirty="0"/>
              <a:t>Cloud adoption plans convert the aspirational goals of the cloud adoption strategy into actions. </a:t>
            </a:r>
            <a:br>
              <a:rPr lang="en-US" dirty="0"/>
            </a:br>
            <a:r>
              <a:rPr lang="en-US" dirty="0"/>
              <a:t>It will help guide technical efforts, in alignment with the business strategy.</a:t>
            </a:r>
          </a:p>
        </p:txBody>
      </p:sp>
      <p:sp>
        <p:nvSpPr>
          <p:cNvPr id="7" name="TextBox 6">
            <a:extLst>
              <a:ext uri="{FF2B5EF4-FFF2-40B4-BE49-F238E27FC236}">
                <a16:creationId xmlns:a16="http://schemas.microsoft.com/office/drawing/2014/main" id="{2DB85C15-05D7-4D66-9098-692B2C23F871}"/>
              </a:ext>
            </a:extLst>
          </p:cNvPr>
          <p:cNvSpPr txBox="1"/>
          <p:nvPr/>
        </p:nvSpPr>
        <p:spPr>
          <a:xfrm>
            <a:off x="2206048" y="2608363"/>
            <a:ext cx="3324976" cy="1200329"/>
          </a:xfrm>
          <a:prstGeom prst="rect">
            <a:avLst/>
          </a:prstGeom>
          <a:noFill/>
        </p:spPr>
        <p:txBody>
          <a:bodyPr wrap="square" rtlCol="0">
            <a:spAutoFit/>
          </a:bodyPr>
          <a:lstStyle/>
          <a:p>
            <a:pPr lvl="0" defTabSz="914367">
              <a:defRPr/>
            </a:pPr>
            <a:r>
              <a:rPr lang="en-US" dirty="0">
                <a:solidFill>
                  <a:srgbClr val="0078D3"/>
                </a:solidFill>
                <a:latin typeface="Segoe UI Semibold"/>
              </a:rPr>
              <a:t>Rationalize Digital estate</a:t>
            </a:r>
          </a:p>
          <a:p>
            <a:pPr lvl="0"/>
            <a:r>
              <a:rPr lang="en-US" dirty="0">
                <a:solidFill>
                  <a:srgbClr val="000000"/>
                </a:solidFill>
              </a:rPr>
              <a:t>Rationalize your digital estate to determine best approach to cloud adoption.</a:t>
            </a:r>
          </a:p>
        </p:txBody>
      </p:sp>
      <p:sp>
        <p:nvSpPr>
          <p:cNvPr id="9" name="TextBox 8">
            <a:extLst>
              <a:ext uri="{FF2B5EF4-FFF2-40B4-BE49-F238E27FC236}">
                <a16:creationId xmlns:a16="http://schemas.microsoft.com/office/drawing/2014/main" id="{F0851F22-258E-48DF-8355-C120DC59B6B8}"/>
              </a:ext>
            </a:extLst>
          </p:cNvPr>
          <p:cNvSpPr txBox="1"/>
          <p:nvPr/>
        </p:nvSpPr>
        <p:spPr>
          <a:xfrm>
            <a:off x="2206048" y="4426097"/>
            <a:ext cx="3397005" cy="923330"/>
          </a:xfrm>
          <a:prstGeom prst="rect">
            <a:avLst/>
          </a:prstGeom>
          <a:noFill/>
        </p:spPr>
        <p:txBody>
          <a:bodyPr wrap="square" rtlCol="0">
            <a:spAutoFit/>
          </a:bodyPr>
          <a:lstStyle/>
          <a:p>
            <a:pPr lvl="0" defTabSz="914367">
              <a:defRPr/>
            </a:pPr>
            <a:r>
              <a:rPr lang="en-US" dirty="0">
                <a:solidFill>
                  <a:srgbClr val="0078D3"/>
                </a:solidFill>
                <a:latin typeface="Segoe UI Semibold"/>
              </a:rPr>
              <a:t>Skills readiness plan</a:t>
            </a:r>
          </a:p>
          <a:p>
            <a:pPr lvl="0"/>
            <a:r>
              <a:rPr lang="en-US" dirty="0">
                <a:solidFill>
                  <a:srgbClr val="000000"/>
                </a:solidFill>
              </a:rPr>
              <a:t>Get your people ready by identifying skills gap and plan.</a:t>
            </a:r>
          </a:p>
        </p:txBody>
      </p:sp>
      <p:sp>
        <p:nvSpPr>
          <p:cNvPr id="11" name="TextBox 10">
            <a:extLst>
              <a:ext uri="{FF2B5EF4-FFF2-40B4-BE49-F238E27FC236}">
                <a16:creationId xmlns:a16="http://schemas.microsoft.com/office/drawing/2014/main" id="{CB68C5DA-2416-4CFB-9D28-D360EFA4BB5A}"/>
              </a:ext>
            </a:extLst>
          </p:cNvPr>
          <p:cNvSpPr txBox="1"/>
          <p:nvPr/>
        </p:nvSpPr>
        <p:spPr>
          <a:xfrm>
            <a:off x="6810954" y="2608363"/>
            <a:ext cx="3718518" cy="923330"/>
          </a:xfrm>
          <a:prstGeom prst="rect">
            <a:avLst/>
          </a:prstGeom>
          <a:noFill/>
        </p:spPr>
        <p:txBody>
          <a:bodyPr wrap="square" rtlCol="0">
            <a:spAutoFit/>
          </a:bodyPr>
          <a:lstStyle/>
          <a:p>
            <a:pPr lvl="0" defTabSz="914367">
              <a:defRPr/>
            </a:pPr>
            <a:r>
              <a:rPr lang="en-US" dirty="0">
                <a:solidFill>
                  <a:srgbClr val="0078D3"/>
                </a:solidFill>
                <a:latin typeface="Segoe UI Semibold"/>
              </a:rPr>
              <a:t>Initial org alignment</a:t>
            </a:r>
          </a:p>
          <a:p>
            <a:pPr lvl="0"/>
            <a:r>
              <a:rPr lang="en-US" dirty="0">
                <a:solidFill>
                  <a:srgbClr val="000000"/>
                </a:solidFill>
              </a:rPr>
              <a:t>Align governance and cloud adoption to mitigate risks.</a:t>
            </a:r>
          </a:p>
        </p:txBody>
      </p:sp>
      <p:sp>
        <p:nvSpPr>
          <p:cNvPr id="13" name="TextBox 12">
            <a:extLst>
              <a:ext uri="{FF2B5EF4-FFF2-40B4-BE49-F238E27FC236}">
                <a16:creationId xmlns:a16="http://schemas.microsoft.com/office/drawing/2014/main" id="{7C1259A1-A763-4444-87DA-986837E50A1B}"/>
              </a:ext>
            </a:extLst>
          </p:cNvPr>
          <p:cNvSpPr txBox="1"/>
          <p:nvPr/>
        </p:nvSpPr>
        <p:spPr>
          <a:xfrm>
            <a:off x="6810954" y="4426097"/>
            <a:ext cx="3718518" cy="1200329"/>
          </a:xfrm>
          <a:prstGeom prst="rect">
            <a:avLst/>
          </a:prstGeom>
          <a:noFill/>
        </p:spPr>
        <p:txBody>
          <a:bodyPr wrap="square" rtlCol="0">
            <a:spAutoFit/>
          </a:bodyPr>
          <a:lstStyle/>
          <a:p>
            <a:pPr lvl="0" defTabSz="914367">
              <a:defRPr/>
            </a:pPr>
            <a:r>
              <a:rPr lang="en-US" dirty="0">
                <a:solidFill>
                  <a:srgbClr val="0078D3"/>
                </a:solidFill>
                <a:latin typeface="Segoe UI Semibold"/>
              </a:rPr>
              <a:t>Cloud adoption plan</a:t>
            </a:r>
          </a:p>
          <a:p>
            <a:pPr lvl="0"/>
            <a:r>
              <a:rPr lang="en-US" dirty="0">
                <a:solidFill>
                  <a:srgbClr val="000000"/>
                </a:solidFill>
              </a:rPr>
              <a:t>Create an actionable cloud adoption plan that aligns to your business strategy. </a:t>
            </a:r>
          </a:p>
        </p:txBody>
      </p:sp>
      <p:sp>
        <p:nvSpPr>
          <p:cNvPr id="14" name="TextBox 13">
            <a:extLst>
              <a:ext uri="{FF2B5EF4-FFF2-40B4-BE49-F238E27FC236}">
                <a16:creationId xmlns:a16="http://schemas.microsoft.com/office/drawing/2014/main" id="{24DABF43-5CBC-47DB-8DF6-8F697CF9C49E}"/>
              </a:ext>
            </a:extLst>
          </p:cNvPr>
          <p:cNvSpPr txBox="1"/>
          <p:nvPr/>
        </p:nvSpPr>
        <p:spPr>
          <a:xfrm>
            <a:off x="1641308" y="2604479"/>
            <a:ext cx="206788"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1</a:t>
            </a:r>
          </a:p>
        </p:txBody>
      </p:sp>
      <p:sp>
        <p:nvSpPr>
          <p:cNvPr id="15" name="TextBox 14">
            <a:extLst>
              <a:ext uri="{FF2B5EF4-FFF2-40B4-BE49-F238E27FC236}">
                <a16:creationId xmlns:a16="http://schemas.microsoft.com/office/drawing/2014/main" id="{77B990E6-DAF1-4B07-8067-5ADF4C50B2C8}"/>
              </a:ext>
            </a:extLst>
          </p:cNvPr>
          <p:cNvSpPr txBox="1"/>
          <p:nvPr/>
        </p:nvSpPr>
        <p:spPr>
          <a:xfrm>
            <a:off x="6375170" y="2604479"/>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2</a:t>
            </a:r>
          </a:p>
        </p:txBody>
      </p:sp>
      <p:sp>
        <p:nvSpPr>
          <p:cNvPr id="16" name="TextBox 15">
            <a:extLst>
              <a:ext uri="{FF2B5EF4-FFF2-40B4-BE49-F238E27FC236}">
                <a16:creationId xmlns:a16="http://schemas.microsoft.com/office/drawing/2014/main" id="{E8028D92-401C-4B0F-BE60-6CBADCA9F701}"/>
              </a:ext>
            </a:extLst>
          </p:cNvPr>
          <p:cNvSpPr txBox="1"/>
          <p:nvPr/>
        </p:nvSpPr>
        <p:spPr>
          <a:xfrm>
            <a:off x="1641308" y="4484577"/>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3</a:t>
            </a:r>
          </a:p>
        </p:txBody>
      </p:sp>
      <p:sp>
        <p:nvSpPr>
          <p:cNvPr id="17" name="TextBox 16">
            <a:extLst>
              <a:ext uri="{FF2B5EF4-FFF2-40B4-BE49-F238E27FC236}">
                <a16:creationId xmlns:a16="http://schemas.microsoft.com/office/drawing/2014/main" id="{1040E344-B7FD-4E87-91CC-A54CF11D2FC1}"/>
              </a:ext>
            </a:extLst>
          </p:cNvPr>
          <p:cNvSpPr txBox="1"/>
          <p:nvPr/>
        </p:nvSpPr>
        <p:spPr>
          <a:xfrm>
            <a:off x="6294208" y="4426097"/>
            <a:ext cx="29495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4</a:t>
            </a:r>
          </a:p>
        </p:txBody>
      </p:sp>
    </p:spTree>
    <p:extLst>
      <p:ext uri="{BB962C8B-B14F-4D97-AF65-F5344CB8AC3E}">
        <p14:creationId xmlns:p14="http://schemas.microsoft.com/office/powerpoint/2010/main" val="427497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4" presetClass="path" presetSubtype="0" decel="100000" fill="hold" grpId="1" nodeType="withEffect">
                                  <p:stCondLst>
                                    <p:cond delay="0"/>
                                  </p:stCondLst>
                                  <p:childTnLst>
                                    <p:animMotion origin="layout" path="M 1.04167E-6 0.10023 L 1.04167E-6 2.96296E-6 " pathEditMode="relative" rAng="0" ptsTypes="AA">
                                      <p:cBhvr>
                                        <p:cTn id="9" dur="750" fill="hold"/>
                                        <p:tgtEl>
                                          <p:spTgt spid="1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0"/>
                                  </p:stCondLst>
                                  <p:childTnLst>
                                    <p:animMotion origin="layout" path="M 2.29167E-6 0.10024 L 2.29167E-6 -4.07407E-6 " pathEditMode="relative" rAng="0" ptsTypes="AA">
                                      <p:cBhvr>
                                        <p:cTn id="14" dur="750" fill="hold"/>
                                        <p:tgtEl>
                                          <p:spTgt spid="7"/>
                                        </p:tgtEl>
                                        <p:attrNameLst>
                                          <p:attrName>ppt_x</p:attrName>
                                          <p:attrName>ppt_y</p:attrName>
                                        </p:attrNameLst>
                                      </p:cBhvr>
                                      <p:rCtr x="0" y="-5023"/>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64" presetClass="path" presetSubtype="0" decel="100000" fill="hold" grpId="1" nodeType="withEffect">
                                  <p:stCondLst>
                                    <p:cond delay="0"/>
                                  </p:stCondLst>
                                  <p:childTnLst>
                                    <p:animMotion origin="layout" path="M 4.58333E-6 0.10023 L 4.58333E-6 2.96296E-6 " pathEditMode="relative" rAng="0" ptsTypes="AA">
                                      <p:cBhvr>
                                        <p:cTn id="20" dur="750" fill="hold"/>
                                        <p:tgtEl>
                                          <p:spTgt spid="15"/>
                                        </p:tgtEl>
                                        <p:attrNameLst>
                                          <p:attrName>ppt_x</p:attrName>
                                          <p:attrName>ppt_y</p:attrName>
                                        </p:attrNameLst>
                                      </p:cBhvr>
                                      <p:rCtr x="0" y="-5023"/>
                                    </p:animMotion>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64" presetClass="path" presetSubtype="0" decel="100000" fill="hold" grpId="1" nodeType="withEffect">
                                  <p:stCondLst>
                                    <p:cond delay="0"/>
                                  </p:stCondLst>
                                  <p:childTnLst>
                                    <p:animMotion origin="layout" path="M 2.29167E-6 0.10023 L 2.29167E-6 4.81481E-6 " pathEditMode="relative" rAng="0" ptsTypes="AA">
                                      <p:cBhvr>
                                        <p:cTn id="25" dur="750" fill="hold"/>
                                        <p:tgtEl>
                                          <p:spTgt spid="11"/>
                                        </p:tgtEl>
                                        <p:attrNameLst>
                                          <p:attrName>ppt_x</p:attrName>
                                          <p:attrName>ppt_y</p:attrName>
                                        </p:attrNameLst>
                                      </p:cBhvr>
                                      <p:rCtr x="0" y="-5023"/>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4" presetClass="path" presetSubtype="0" decel="100000" fill="hold" grpId="1" nodeType="withEffect">
                                  <p:stCondLst>
                                    <p:cond delay="0"/>
                                  </p:stCondLst>
                                  <p:childTnLst>
                                    <p:animMotion origin="layout" path="M -4.16667E-6 0.10023 L -4.16667E-6 -2.59259E-6 " pathEditMode="relative" rAng="0" ptsTypes="AA">
                                      <p:cBhvr>
                                        <p:cTn id="31" dur="750" fill="hold"/>
                                        <p:tgtEl>
                                          <p:spTgt spid="16"/>
                                        </p:tgtEl>
                                        <p:attrNameLst>
                                          <p:attrName>ppt_x</p:attrName>
                                          <p:attrName>ppt_y</p:attrName>
                                        </p:attrNameLst>
                                      </p:cBhvr>
                                      <p:rCtr x="0" y="-5023"/>
                                    </p:animMotion>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grpId="1" nodeType="withEffect">
                                  <p:stCondLst>
                                    <p:cond delay="0"/>
                                  </p:stCondLst>
                                  <p:childTnLst>
                                    <p:animMotion origin="layout" path="M -2.29167E-6 0.10023 L -2.29167E-6 -1.48148E-6 " pathEditMode="relative" rAng="0" ptsTypes="AA">
                                      <p:cBhvr>
                                        <p:cTn id="36" dur="750" fill="hold"/>
                                        <p:tgtEl>
                                          <p:spTgt spid="9"/>
                                        </p:tgtEl>
                                        <p:attrNameLst>
                                          <p:attrName>ppt_x</p:attrName>
                                          <p:attrName>ppt_y</p:attrName>
                                        </p:attrNameLst>
                                      </p:cBhvr>
                                      <p:rCtr x="0" y="-5023"/>
                                    </p:animMotion>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64" presetClass="path" presetSubtype="0" decel="100000" fill="hold" grpId="1" nodeType="withEffect">
                                  <p:stCondLst>
                                    <p:cond delay="0"/>
                                  </p:stCondLst>
                                  <p:childTnLst>
                                    <p:animMotion origin="layout" path="M 4.58333E-6 0.10023 L 4.58333E-6 2.22222E-6 " pathEditMode="relative" rAng="0" ptsTypes="AA">
                                      <p:cBhvr>
                                        <p:cTn id="42" dur="750" fill="hold"/>
                                        <p:tgtEl>
                                          <p:spTgt spid="17"/>
                                        </p:tgtEl>
                                        <p:attrNameLst>
                                          <p:attrName>ppt_x</p:attrName>
                                          <p:attrName>ppt_y</p:attrName>
                                        </p:attrNameLst>
                                      </p:cBhvr>
                                      <p:rCtr x="0" y="-5023"/>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64" presetClass="path" presetSubtype="0" decel="100000" fill="hold" grpId="1" nodeType="withEffect">
                                  <p:stCondLst>
                                    <p:cond delay="0"/>
                                  </p:stCondLst>
                                  <p:childTnLst>
                                    <p:animMotion origin="layout" path="M 2.29167E-6 0.10023 L 2.29167E-6 -3.7037E-7 " pathEditMode="relative" rAng="0" ptsTypes="AA">
                                      <p:cBhvr>
                                        <p:cTn id="47" dur="750" fill="hold"/>
                                        <p:tgtEl>
                                          <p:spTgt spid="13"/>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P spid="13" grpId="0"/>
      <p:bldP spid="13" grpId="1"/>
      <p:bldP spid="14" grpId="0"/>
      <p:bldP spid="14" grpId="1"/>
      <p:bldP spid="15" grpId="0"/>
      <p:bldP spid="15" grpId="1"/>
      <p:bldP spid="16" grpId="0"/>
      <p:bldP spid="16" grpId="1"/>
      <p:bldP spid="17" grpId="0"/>
      <p:bldP spid="1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p:txBody>
          <a:bodyPr/>
          <a:lstStyle/>
          <a:p>
            <a:r>
              <a:rPr lang="en-US" dirty="0"/>
              <a:t>Plan | </a:t>
            </a:r>
            <a:r>
              <a:rPr lang="en-US" dirty="0">
                <a:solidFill>
                  <a:schemeClr val="tx2"/>
                </a:solidFill>
              </a:rPr>
              <a:t>Rationalize Digital Estate</a:t>
            </a:r>
          </a:p>
        </p:txBody>
      </p:sp>
      <p:sp>
        <p:nvSpPr>
          <p:cNvPr id="8" name="Text Placeholder 7">
            <a:extLst>
              <a:ext uri="{FF2B5EF4-FFF2-40B4-BE49-F238E27FC236}">
                <a16:creationId xmlns:a16="http://schemas.microsoft.com/office/drawing/2014/main" id="{9615BEC8-B9AC-4578-9A47-266565041560}"/>
              </a:ext>
            </a:extLst>
          </p:cNvPr>
          <p:cNvSpPr>
            <a:spLocks noGrp="1"/>
          </p:cNvSpPr>
          <p:nvPr>
            <p:ph type="body" sz="quarter" idx="10"/>
          </p:nvPr>
        </p:nvSpPr>
        <p:spPr>
          <a:xfrm>
            <a:off x="455995" y="1922586"/>
            <a:ext cx="10119240" cy="3780907"/>
          </a:xfrm>
        </p:spPr>
        <p:txBody>
          <a:bodyPr/>
          <a:lstStyle/>
          <a:p>
            <a:pPr>
              <a:lnSpc>
                <a:spcPct val="100000"/>
              </a:lnSpc>
              <a:spcAft>
                <a:spcPts val="1200"/>
              </a:spcAft>
              <a:buClr>
                <a:schemeClr val="tx1"/>
              </a:buClr>
            </a:pPr>
            <a:r>
              <a:rPr lang="en-US" dirty="0">
                <a:solidFill>
                  <a:schemeClr val="tx2"/>
                </a:solidFill>
              </a:rPr>
              <a:t>Cloud rationalization </a:t>
            </a:r>
            <a:r>
              <a:rPr lang="en-US" dirty="0"/>
              <a:t>is the process of evaluating assets to determine the best approach to hosting them in the cloud (public or hybrid)</a:t>
            </a:r>
          </a:p>
          <a:p>
            <a:pPr>
              <a:lnSpc>
                <a:spcPct val="100000"/>
              </a:lnSpc>
              <a:spcAft>
                <a:spcPts val="1200"/>
              </a:spcAft>
              <a:buClr>
                <a:schemeClr val="tx1"/>
              </a:buClr>
            </a:pPr>
            <a:r>
              <a:rPr lang="en-US" dirty="0"/>
              <a:t>Rationalization can take place using an </a:t>
            </a:r>
            <a:r>
              <a:rPr lang="en-US" dirty="0">
                <a:solidFill>
                  <a:schemeClr val="tx2"/>
                </a:solidFill>
              </a:rPr>
              <a:t>incremental approach </a:t>
            </a:r>
            <a:r>
              <a:rPr lang="en-US" dirty="0"/>
              <a:t>or ‘Power of 10’ where the cloud strategy team selects the first 10 applications to be migrated which are a mix of simple and complex workloads; (recommended approach)</a:t>
            </a:r>
          </a:p>
          <a:p>
            <a:pPr>
              <a:lnSpc>
                <a:spcPct val="100000"/>
              </a:lnSpc>
              <a:spcAft>
                <a:spcPts val="1200"/>
              </a:spcAft>
              <a:buClr>
                <a:schemeClr val="tx1"/>
              </a:buClr>
            </a:pPr>
            <a:r>
              <a:rPr lang="en-US" dirty="0"/>
              <a:t>The output of a rationalization effort is a prioritized backlog of all assets that are affected by the chosen transformation.</a:t>
            </a:r>
          </a:p>
          <a:p>
            <a:pPr>
              <a:lnSpc>
                <a:spcPct val="100000"/>
              </a:lnSpc>
              <a:spcAft>
                <a:spcPts val="1200"/>
              </a:spcAft>
              <a:buClr>
                <a:schemeClr val="tx1"/>
              </a:buClr>
            </a:pPr>
            <a:r>
              <a:rPr lang="en-US" dirty="0"/>
              <a:t>Use costing models from your chosen cloud provider to forecast costs for your prioritized backlog; for Azure, we have pricing tools like Azure Migrate, Azure pricing calculator and Azure cost management. Ensure that hybrid is incorporated into the costing models.</a:t>
            </a:r>
          </a:p>
        </p:txBody>
      </p:sp>
    </p:spTree>
    <p:extLst>
      <p:ext uri="{BB962C8B-B14F-4D97-AF65-F5344CB8AC3E}">
        <p14:creationId xmlns:p14="http://schemas.microsoft.com/office/powerpoint/2010/main" val="33734734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5C046FA-F248-4B27-8EA5-75F7F78E089D}"/>
              </a:ext>
            </a:extLst>
          </p:cNvPr>
          <p:cNvSpPr/>
          <p:nvPr/>
        </p:nvSpPr>
        <p:spPr bwMode="auto">
          <a:xfrm>
            <a:off x="860066" y="2337684"/>
            <a:ext cx="10471868" cy="234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dirty="0"/>
              <a:t>Plan | </a:t>
            </a:r>
            <a:r>
              <a:rPr lang="en-US" dirty="0">
                <a:solidFill>
                  <a:schemeClr val="tx2"/>
                </a:solidFill>
              </a:rPr>
              <a:t>Initial Org Alignment</a:t>
            </a:r>
          </a:p>
        </p:txBody>
      </p:sp>
      <p:sp>
        <p:nvSpPr>
          <p:cNvPr id="17" name="Text Placeholder 16">
            <a:extLst>
              <a:ext uri="{FF2B5EF4-FFF2-40B4-BE49-F238E27FC236}">
                <a16:creationId xmlns:a16="http://schemas.microsoft.com/office/drawing/2014/main" id="{5BB2EED4-8733-46D5-8553-6DF95A03AD98}"/>
              </a:ext>
            </a:extLst>
          </p:cNvPr>
          <p:cNvSpPr>
            <a:spLocks noGrp="1"/>
          </p:cNvSpPr>
          <p:nvPr>
            <p:ph type="body" sz="quarter" idx="10"/>
          </p:nvPr>
        </p:nvSpPr>
        <p:spPr>
          <a:xfrm>
            <a:off x="455995" y="1452997"/>
            <a:ext cx="9384447" cy="615553"/>
          </a:xfrm>
        </p:spPr>
        <p:txBody>
          <a:bodyPr/>
          <a:lstStyle/>
          <a:p>
            <a:pPr marL="0" indent="0">
              <a:buNone/>
            </a:pPr>
            <a:r>
              <a:rPr lang="en-US" sz="2000" dirty="0">
                <a:latin typeface="Segoe UI "/>
              </a:rPr>
              <a:t>Implementing Cloud adoption plan requires some initial alignment of different stakeholders who will make the plan a reality.</a:t>
            </a:r>
            <a:endParaRPr lang="en-US" dirty="0"/>
          </a:p>
        </p:txBody>
      </p:sp>
      <p:sp>
        <p:nvSpPr>
          <p:cNvPr id="15" name="TextBox 14">
            <a:extLst>
              <a:ext uri="{FF2B5EF4-FFF2-40B4-BE49-F238E27FC236}">
                <a16:creationId xmlns:a16="http://schemas.microsoft.com/office/drawing/2014/main" id="{26B46987-19BF-4EBA-814D-0EC3FEB0CBDC}"/>
              </a:ext>
            </a:extLst>
          </p:cNvPr>
          <p:cNvSpPr txBox="1"/>
          <p:nvPr/>
        </p:nvSpPr>
        <p:spPr>
          <a:xfrm>
            <a:off x="455995" y="4847759"/>
            <a:ext cx="10875939" cy="147732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Segoe UI "/>
              </a:rPr>
              <a:t>Create a balance between speed or </a:t>
            </a:r>
            <a:r>
              <a:rPr lang="en-US" sz="2000" dirty="0">
                <a:solidFill>
                  <a:schemeClr val="tx2"/>
                </a:solidFill>
                <a:latin typeface="Segoe UI "/>
              </a:rPr>
              <a:t>moving quickly </a:t>
            </a:r>
            <a:r>
              <a:rPr lang="en-US" sz="2000" dirty="0">
                <a:latin typeface="Segoe UI "/>
              </a:rPr>
              <a:t>and control or </a:t>
            </a:r>
            <a:r>
              <a:rPr lang="en-US" sz="2000" dirty="0">
                <a:solidFill>
                  <a:schemeClr val="tx2"/>
                </a:solidFill>
                <a:latin typeface="Segoe UI "/>
              </a:rPr>
              <a:t>reducing risks </a:t>
            </a:r>
            <a:r>
              <a:rPr lang="en-US" sz="2000" dirty="0">
                <a:latin typeface="Segoe UI "/>
              </a:rPr>
              <a:t>by have teams accountable for adoption and governance. </a:t>
            </a:r>
          </a:p>
          <a:p>
            <a:pPr marL="342900" indent="-342900">
              <a:spcAft>
                <a:spcPts val="1200"/>
              </a:spcAft>
              <a:buFont typeface="Arial" panose="020B0604020202020204" pitchFamily="34" charset="0"/>
              <a:buChar char="•"/>
            </a:pPr>
            <a:r>
              <a:rPr lang="en-US" sz="2000" dirty="0">
                <a:latin typeface="Segoe UI "/>
              </a:rPr>
              <a:t>While cloud adoption team is required to execute cloud adoption tasks, governance team ensures processes and controls are implemented.</a:t>
            </a:r>
            <a:endParaRPr lang="en-US" sz="2200" dirty="0">
              <a:latin typeface="Segoe UI "/>
            </a:endParaRPr>
          </a:p>
        </p:txBody>
      </p:sp>
      <p:grpSp>
        <p:nvGrpSpPr>
          <p:cNvPr id="31" name="Group 30">
            <a:extLst>
              <a:ext uri="{FF2B5EF4-FFF2-40B4-BE49-F238E27FC236}">
                <a16:creationId xmlns:a16="http://schemas.microsoft.com/office/drawing/2014/main" id="{DB2D11C3-98FD-467A-A18D-5D4381979ADB}"/>
              </a:ext>
            </a:extLst>
          </p:cNvPr>
          <p:cNvGrpSpPr/>
          <p:nvPr/>
        </p:nvGrpSpPr>
        <p:grpSpPr>
          <a:xfrm>
            <a:off x="4765345" y="2617252"/>
            <a:ext cx="2661312" cy="1833541"/>
            <a:chOff x="4670957" y="2592015"/>
            <a:chExt cx="2661312" cy="1833541"/>
          </a:xfrm>
        </p:grpSpPr>
        <p:sp>
          <p:nvSpPr>
            <p:cNvPr id="14" name="TextBox 13">
              <a:extLst>
                <a:ext uri="{FF2B5EF4-FFF2-40B4-BE49-F238E27FC236}">
                  <a16:creationId xmlns:a16="http://schemas.microsoft.com/office/drawing/2014/main" id="{AE2871FA-F8B4-4B23-99F5-A7DDB3059300}"/>
                </a:ext>
              </a:extLst>
            </p:cNvPr>
            <p:cNvSpPr txBox="1"/>
            <p:nvPr/>
          </p:nvSpPr>
          <p:spPr>
            <a:xfrm>
              <a:off x="4670957" y="4025446"/>
              <a:ext cx="2661312" cy="400110"/>
            </a:xfrm>
            <a:prstGeom prst="rect">
              <a:avLst/>
            </a:prstGeom>
            <a:noFill/>
          </p:spPr>
          <p:txBody>
            <a:bodyPr wrap="square" rtlCol="0">
              <a:spAutoFit/>
            </a:bodyPr>
            <a:lstStyle/>
            <a:p>
              <a:pPr algn="ctr"/>
              <a:r>
                <a:rPr lang="en-US" sz="2000" dirty="0">
                  <a:solidFill>
                    <a:schemeClr val="tx2"/>
                  </a:solidFill>
                  <a:latin typeface="+mj-lt"/>
                </a:rPr>
                <a:t>Speed vs. Control </a:t>
              </a:r>
            </a:p>
          </p:txBody>
        </p:sp>
        <p:pic>
          <p:nvPicPr>
            <p:cNvPr id="20" name="Graphic 19">
              <a:extLst>
                <a:ext uri="{FF2B5EF4-FFF2-40B4-BE49-F238E27FC236}">
                  <a16:creationId xmlns:a16="http://schemas.microsoft.com/office/drawing/2014/main" id="{DD59A373-D05A-4BE9-83CF-C1BE4E6FA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7176" y="2592015"/>
              <a:ext cx="2128874" cy="1310076"/>
            </a:xfrm>
            <a:prstGeom prst="rect">
              <a:avLst/>
            </a:prstGeom>
          </p:spPr>
        </p:pic>
      </p:grpSp>
      <p:sp>
        <p:nvSpPr>
          <p:cNvPr id="22" name="Freeform: Shape 21">
            <a:extLst>
              <a:ext uri="{FF2B5EF4-FFF2-40B4-BE49-F238E27FC236}">
                <a16:creationId xmlns:a16="http://schemas.microsoft.com/office/drawing/2014/main" id="{5C3BE831-96B4-420B-94DD-10CC9A6F2AB7}"/>
              </a:ext>
            </a:extLst>
          </p:cNvPr>
          <p:cNvSpPr/>
          <p:nvPr/>
        </p:nvSpPr>
        <p:spPr bwMode="auto">
          <a:xfrm>
            <a:off x="4384993" y="2920593"/>
            <a:ext cx="271630" cy="930082"/>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DA1BBF0-A77E-4456-882F-F543A6D322B4}"/>
              </a:ext>
            </a:extLst>
          </p:cNvPr>
          <p:cNvGrpSpPr/>
          <p:nvPr/>
        </p:nvGrpSpPr>
        <p:grpSpPr>
          <a:xfrm>
            <a:off x="1220731" y="2617252"/>
            <a:ext cx="3055540" cy="1661179"/>
            <a:chOff x="1254290" y="2592015"/>
            <a:chExt cx="3055540" cy="1661179"/>
          </a:xfrm>
        </p:grpSpPr>
        <p:pic>
          <p:nvPicPr>
            <p:cNvPr id="19" name="Graphic 18" descr="Users">
              <a:extLst>
                <a:ext uri="{FF2B5EF4-FFF2-40B4-BE49-F238E27FC236}">
                  <a16:creationId xmlns:a16="http://schemas.microsoft.com/office/drawing/2014/main" id="{328ADBB8-6F1A-4F7C-9076-630C47836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3804" y="2592015"/>
              <a:ext cx="1476513" cy="1476513"/>
            </a:xfrm>
            <a:prstGeom prst="rect">
              <a:avLst/>
            </a:prstGeom>
          </p:spPr>
        </p:pic>
        <p:sp>
          <p:nvSpPr>
            <p:cNvPr id="27" name="TextBox 26">
              <a:extLst>
                <a:ext uri="{FF2B5EF4-FFF2-40B4-BE49-F238E27FC236}">
                  <a16:creationId xmlns:a16="http://schemas.microsoft.com/office/drawing/2014/main" id="{1FBE5C0F-6A53-4A54-9356-84601D8C5462}"/>
                </a:ext>
              </a:extLst>
            </p:cNvPr>
            <p:cNvSpPr txBox="1"/>
            <p:nvPr/>
          </p:nvSpPr>
          <p:spPr>
            <a:xfrm>
              <a:off x="1254290" y="3883862"/>
              <a:ext cx="3055540" cy="369332"/>
            </a:xfrm>
            <a:prstGeom prst="rect">
              <a:avLst/>
            </a:prstGeom>
            <a:noFill/>
          </p:spPr>
          <p:txBody>
            <a:bodyPr wrap="square">
              <a:spAutoFit/>
            </a:bodyPr>
            <a:lstStyle/>
            <a:p>
              <a:pPr algn="ctr"/>
              <a:r>
                <a:rPr lang="en-US" dirty="0"/>
                <a:t>Cloud Adoption Team</a:t>
              </a:r>
            </a:p>
          </p:txBody>
        </p:sp>
      </p:grpSp>
      <p:grpSp>
        <p:nvGrpSpPr>
          <p:cNvPr id="33" name="Group 32">
            <a:extLst>
              <a:ext uri="{FF2B5EF4-FFF2-40B4-BE49-F238E27FC236}">
                <a16:creationId xmlns:a16="http://schemas.microsoft.com/office/drawing/2014/main" id="{3F3B2D5C-5943-4AE5-999C-34999930E8CC}"/>
              </a:ext>
            </a:extLst>
          </p:cNvPr>
          <p:cNvGrpSpPr/>
          <p:nvPr/>
        </p:nvGrpSpPr>
        <p:grpSpPr>
          <a:xfrm>
            <a:off x="7915730" y="2617252"/>
            <a:ext cx="3055540" cy="1661179"/>
            <a:chOff x="7949289" y="2592015"/>
            <a:chExt cx="3055540" cy="1661179"/>
          </a:xfrm>
        </p:grpSpPr>
        <p:pic>
          <p:nvPicPr>
            <p:cNvPr id="28" name="Graphic 27" descr="Users">
              <a:extLst>
                <a:ext uri="{FF2B5EF4-FFF2-40B4-BE49-F238E27FC236}">
                  <a16:creationId xmlns:a16="http://schemas.microsoft.com/office/drawing/2014/main" id="{FFC66FD1-758C-4EE1-9C97-9A2D98FA0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8803" y="2592015"/>
              <a:ext cx="1476513" cy="1476513"/>
            </a:xfrm>
            <a:prstGeom prst="rect">
              <a:avLst/>
            </a:prstGeom>
          </p:spPr>
        </p:pic>
        <p:sp>
          <p:nvSpPr>
            <p:cNvPr id="29" name="TextBox 28">
              <a:extLst>
                <a:ext uri="{FF2B5EF4-FFF2-40B4-BE49-F238E27FC236}">
                  <a16:creationId xmlns:a16="http://schemas.microsoft.com/office/drawing/2014/main" id="{DBC6E855-49DF-45F9-8AE8-8B4B43C286DA}"/>
                </a:ext>
              </a:extLst>
            </p:cNvPr>
            <p:cNvSpPr txBox="1"/>
            <p:nvPr/>
          </p:nvSpPr>
          <p:spPr>
            <a:xfrm>
              <a:off x="7949289" y="3883862"/>
              <a:ext cx="3055540" cy="369332"/>
            </a:xfrm>
            <a:prstGeom prst="rect">
              <a:avLst/>
            </a:prstGeom>
            <a:noFill/>
          </p:spPr>
          <p:txBody>
            <a:bodyPr wrap="square">
              <a:spAutoFit/>
            </a:bodyPr>
            <a:lstStyle/>
            <a:p>
              <a:pPr algn="ctr"/>
              <a:r>
                <a:rPr lang="en-US" dirty="0"/>
                <a:t>Cloud Governance Team</a:t>
              </a:r>
            </a:p>
          </p:txBody>
        </p:sp>
      </p:grpSp>
      <p:sp>
        <p:nvSpPr>
          <p:cNvPr id="30" name="Freeform: Shape 29">
            <a:extLst>
              <a:ext uri="{FF2B5EF4-FFF2-40B4-BE49-F238E27FC236}">
                <a16:creationId xmlns:a16="http://schemas.microsoft.com/office/drawing/2014/main" id="{7516B018-0F6D-4E8F-BDDD-1734385D8C53}"/>
              </a:ext>
            </a:extLst>
          </p:cNvPr>
          <p:cNvSpPr/>
          <p:nvPr/>
        </p:nvSpPr>
        <p:spPr bwMode="auto">
          <a:xfrm flipH="1">
            <a:off x="7535379" y="2920593"/>
            <a:ext cx="271630" cy="930082"/>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0401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EFE44E73-F4DB-4912-BC34-9AF671822B4A}"/>
              </a:ext>
            </a:extLst>
          </p:cNvPr>
          <p:cNvCxnSpPr>
            <a:stCxn id="17" idx="2"/>
            <a:endCxn id="29" idx="0"/>
          </p:cNvCxnSpPr>
          <p:nvPr/>
        </p:nvCxnSpPr>
        <p:spPr>
          <a:xfrm>
            <a:off x="1141795" y="3671622"/>
            <a:ext cx="0"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F8DF5F-DA99-409D-BAAD-CFB6CDD54512}"/>
              </a:ext>
            </a:extLst>
          </p:cNvPr>
          <p:cNvCxnSpPr>
            <a:stCxn id="17" idx="2"/>
            <a:endCxn id="30" idx="0"/>
          </p:cNvCxnSpPr>
          <p:nvPr/>
        </p:nvCxnSpPr>
        <p:spPr>
          <a:xfrm>
            <a:off x="1141795" y="3671622"/>
            <a:ext cx="1437283"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F6B687-6376-4E23-88BA-48AFB6563A2D}"/>
              </a:ext>
            </a:extLst>
          </p:cNvPr>
          <p:cNvCxnSpPr>
            <a:stCxn id="17" idx="2"/>
            <a:endCxn id="31" idx="0"/>
          </p:cNvCxnSpPr>
          <p:nvPr/>
        </p:nvCxnSpPr>
        <p:spPr>
          <a:xfrm>
            <a:off x="1141795" y="3671622"/>
            <a:ext cx="2874566"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9B6F4-D433-4550-A6D1-D355613B6E07}"/>
              </a:ext>
            </a:extLst>
          </p:cNvPr>
          <p:cNvCxnSpPr>
            <a:stCxn id="18" idx="2"/>
            <a:endCxn id="32" idx="0"/>
          </p:cNvCxnSpPr>
          <p:nvPr/>
        </p:nvCxnSpPr>
        <p:spPr>
          <a:xfrm>
            <a:off x="2579078" y="3671622"/>
            <a:ext cx="2874566"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6C1FB3-84B1-47CA-A128-1E87947E0FA5}"/>
              </a:ext>
            </a:extLst>
          </p:cNvPr>
          <p:cNvCxnSpPr>
            <a:stCxn id="19" idx="2"/>
            <a:endCxn id="32" idx="0"/>
          </p:cNvCxnSpPr>
          <p:nvPr/>
        </p:nvCxnSpPr>
        <p:spPr>
          <a:xfrm>
            <a:off x="4016361" y="3671622"/>
            <a:ext cx="1437283"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0EE869-9C3F-43D2-AFAF-19E94FE818EE}"/>
              </a:ext>
            </a:extLst>
          </p:cNvPr>
          <p:cNvCxnSpPr>
            <a:stCxn id="20" idx="2"/>
            <a:endCxn id="32" idx="0"/>
          </p:cNvCxnSpPr>
          <p:nvPr/>
        </p:nvCxnSpPr>
        <p:spPr>
          <a:xfrm>
            <a:off x="5453644" y="3671622"/>
            <a:ext cx="0"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631A6F-324A-410F-8EB8-286DC6413BA0}"/>
              </a:ext>
            </a:extLst>
          </p:cNvPr>
          <p:cNvCxnSpPr>
            <a:stCxn id="21" idx="2"/>
            <a:endCxn id="32" idx="0"/>
          </p:cNvCxnSpPr>
          <p:nvPr/>
        </p:nvCxnSpPr>
        <p:spPr>
          <a:xfrm flipH="1">
            <a:off x="5453644" y="3671622"/>
            <a:ext cx="1437283"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5ED4DC-F2AA-454D-B178-A4A302F7705A}"/>
              </a:ext>
            </a:extLst>
          </p:cNvPr>
          <p:cNvCxnSpPr>
            <a:stCxn id="23" idx="2"/>
            <a:endCxn id="34" idx="0"/>
          </p:cNvCxnSpPr>
          <p:nvPr/>
        </p:nvCxnSpPr>
        <p:spPr>
          <a:xfrm>
            <a:off x="8328210" y="3671622"/>
            <a:ext cx="0"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F6BC-7665-44EF-8691-3FF407467D28}"/>
              </a:ext>
            </a:extLst>
          </p:cNvPr>
          <p:cNvCxnSpPr>
            <a:stCxn id="23" idx="2"/>
            <a:endCxn id="33" idx="0"/>
          </p:cNvCxnSpPr>
          <p:nvPr/>
        </p:nvCxnSpPr>
        <p:spPr>
          <a:xfrm flipH="1">
            <a:off x="6890927" y="3671622"/>
            <a:ext cx="1437283"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414893-53B0-4F04-AD64-D3A8C15BCBF6}"/>
              </a:ext>
            </a:extLst>
          </p:cNvPr>
          <p:cNvCxnSpPr>
            <a:stCxn id="24" idx="2"/>
            <a:endCxn id="35" idx="0"/>
          </p:cNvCxnSpPr>
          <p:nvPr/>
        </p:nvCxnSpPr>
        <p:spPr>
          <a:xfrm>
            <a:off x="9765493" y="3671622"/>
            <a:ext cx="0"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003524-BB21-41A1-9899-F9AF55C165E0}"/>
              </a:ext>
            </a:extLst>
          </p:cNvPr>
          <p:cNvCxnSpPr>
            <a:stCxn id="25" idx="2"/>
            <a:endCxn id="36" idx="0"/>
          </p:cNvCxnSpPr>
          <p:nvPr/>
        </p:nvCxnSpPr>
        <p:spPr>
          <a:xfrm>
            <a:off x="11202777" y="3671622"/>
            <a:ext cx="0"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6AF293-CE41-41E3-A952-5DB03398A770}"/>
              </a:ext>
            </a:extLst>
          </p:cNvPr>
          <p:cNvCxnSpPr>
            <a:stCxn id="25" idx="2"/>
            <a:endCxn id="35" idx="0"/>
          </p:cNvCxnSpPr>
          <p:nvPr/>
        </p:nvCxnSpPr>
        <p:spPr>
          <a:xfrm flipH="1">
            <a:off x="9765493" y="3671622"/>
            <a:ext cx="1437284" cy="638044"/>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dirty="0"/>
              <a:t>Plan | </a:t>
            </a:r>
            <a:r>
              <a:rPr lang="en-US" dirty="0">
                <a:solidFill>
                  <a:schemeClr val="tx2"/>
                </a:solidFill>
              </a:rPr>
              <a:t>Skills Readiness Plan</a:t>
            </a:r>
          </a:p>
        </p:txBody>
      </p:sp>
      <p:sp>
        <p:nvSpPr>
          <p:cNvPr id="15" name="Text Placeholder 16">
            <a:extLst>
              <a:ext uri="{FF2B5EF4-FFF2-40B4-BE49-F238E27FC236}">
                <a16:creationId xmlns:a16="http://schemas.microsoft.com/office/drawing/2014/main" id="{4F951441-E7B9-4B41-B95E-1DD9AF27AA06}"/>
              </a:ext>
            </a:extLst>
          </p:cNvPr>
          <p:cNvSpPr>
            <a:spLocks noGrp="1"/>
          </p:cNvSpPr>
          <p:nvPr>
            <p:ph type="body" sz="quarter" idx="10"/>
          </p:nvPr>
        </p:nvSpPr>
        <p:spPr>
          <a:xfrm>
            <a:off x="455995" y="1452997"/>
            <a:ext cx="11407351" cy="615553"/>
          </a:xfrm>
        </p:spPr>
        <p:txBody>
          <a:bodyPr/>
          <a:lstStyle/>
          <a:p>
            <a:pPr marL="0" indent="0">
              <a:buNone/>
            </a:pPr>
            <a:r>
              <a:rPr lang="en-US" sz="2000" dirty="0">
                <a:latin typeface="Segoe UI "/>
              </a:rPr>
              <a:t>Cloud computing is a technology shift, and a new set of skills are required to support cloud solutions.</a:t>
            </a:r>
          </a:p>
        </p:txBody>
      </p:sp>
      <p:sp>
        <p:nvSpPr>
          <p:cNvPr id="17" name="Rectangle 16">
            <a:extLst>
              <a:ext uri="{FF2B5EF4-FFF2-40B4-BE49-F238E27FC236}">
                <a16:creationId xmlns:a16="http://schemas.microsoft.com/office/drawing/2014/main" id="{7BB51EE1-874F-4D50-AFEE-600A8FA23700}"/>
              </a:ext>
            </a:extLst>
          </p:cNvPr>
          <p:cNvSpPr/>
          <p:nvPr/>
        </p:nvSpPr>
        <p:spPr bwMode="auto">
          <a:xfrm>
            <a:off x="455995"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Solution Manager</a:t>
            </a:r>
          </a:p>
        </p:txBody>
      </p:sp>
      <p:sp>
        <p:nvSpPr>
          <p:cNvPr id="18" name="Rectangle 17">
            <a:extLst>
              <a:ext uri="{FF2B5EF4-FFF2-40B4-BE49-F238E27FC236}">
                <a16:creationId xmlns:a16="http://schemas.microsoft.com/office/drawing/2014/main" id="{0AFC133F-7C8A-4DAB-979D-7D5C0D054A23}"/>
              </a:ext>
            </a:extLst>
          </p:cNvPr>
          <p:cNvSpPr/>
          <p:nvPr/>
        </p:nvSpPr>
        <p:spPr bwMode="auto">
          <a:xfrm>
            <a:off x="1893278"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Designer</a:t>
            </a:r>
            <a:br>
              <a:rPr lang="en-US" sz="1400" dirty="0">
                <a:gradFill>
                  <a:gsLst>
                    <a:gs pos="0">
                      <a:srgbClr val="FFFFFF"/>
                    </a:gs>
                    <a:gs pos="100000">
                      <a:srgbClr val="FFFFFF"/>
                    </a:gs>
                  </a:gsLst>
                  <a:lin ang="5400000" scaled="0"/>
                </a:gradFill>
                <a:ea typeface="Segoe UI" pitchFamily="34" charset="0"/>
                <a:cs typeface="Segoe UI" pitchFamily="34" charset="0"/>
              </a:rPr>
            </a:br>
            <a:r>
              <a:rPr lang="en-US" sz="1400" dirty="0">
                <a:gradFill>
                  <a:gsLst>
                    <a:gs pos="0">
                      <a:srgbClr val="FFFFFF"/>
                    </a:gs>
                    <a:gs pos="100000">
                      <a:srgbClr val="FFFFFF"/>
                    </a:gs>
                  </a:gsLst>
                  <a:lin ang="5400000" scaled="0"/>
                </a:gradFill>
                <a:ea typeface="Segoe UI" pitchFamily="34" charset="0"/>
                <a:cs typeface="Segoe UI" pitchFamily="34" charset="0"/>
              </a:rPr>
              <a:t>UX Designer</a:t>
            </a:r>
          </a:p>
        </p:txBody>
      </p:sp>
      <p:sp>
        <p:nvSpPr>
          <p:cNvPr id="19" name="Rectangle 18">
            <a:extLst>
              <a:ext uri="{FF2B5EF4-FFF2-40B4-BE49-F238E27FC236}">
                <a16:creationId xmlns:a16="http://schemas.microsoft.com/office/drawing/2014/main" id="{FBD81E7F-62AA-4210-86FB-7870B63B48B1}"/>
              </a:ext>
            </a:extLst>
          </p:cNvPr>
          <p:cNvSpPr/>
          <p:nvPr/>
        </p:nvSpPr>
        <p:spPr bwMode="auto">
          <a:xfrm>
            <a:off x="3330561"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Tester</a:t>
            </a:r>
            <a:br>
              <a:rPr lang="en-US" sz="1400" dirty="0">
                <a:gradFill>
                  <a:gsLst>
                    <a:gs pos="0">
                      <a:srgbClr val="FFFFFF"/>
                    </a:gs>
                    <a:gs pos="100000">
                      <a:srgbClr val="FFFFFF"/>
                    </a:gs>
                  </a:gsLst>
                  <a:lin ang="5400000" scaled="0"/>
                </a:gradFill>
                <a:ea typeface="Segoe UI" pitchFamily="34" charset="0"/>
                <a:cs typeface="Segoe UI" pitchFamily="34" charset="0"/>
              </a:rPr>
            </a:br>
            <a:r>
              <a:rPr lang="en-US" sz="1400" dirty="0">
                <a:gradFill>
                  <a:gsLst>
                    <a:gs pos="0">
                      <a:srgbClr val="FFFFFF"/>
                    </a:gs>
                    <a:gs pos="100000">
                      <a:srgbClr val="FFFFFF"/>
                    </a:gs>
                  </a:gsLst>
                  <a:lin ang="5400000" scaled="0"/>
                </a:gradFill>
                <a:ea typeface="Segoe UI" pitchFamily="34" charset="0"/>
                <a:cs typeface="Segoe UI" pitchFamily="34" charset="0"/>
              </a:rPr>
              <a:t>SDET</a:t>
            </a:r>
          </a:p>
        </p:txBody>
      </p:sp>
      <p:sp>
        <p:nvSpPr>
          <p:cNvPr id="20" name="Rectangle 19">
            <a:extLst>
              <a:ext uri="{FF2B5EF4-FFF2-40B4-BE49-F238E27FC236}">
                <a16:creationId xmlns:a16="http://schemas.microsoft.com/office/drawing/2014/main" id="{300AA0DD-7457-4828-AA31-45B52D75CE74}"/>
              </a:ext>
            </a:extLst>
          </p:cNvPr>
          <p:cNvSpPr/>
          <p:nvPr/>
        </p:nvSpPr>
        <p:spPr bwMode="auto">
          <a:xfrm>
            <a:off x="4767844"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Developer</a:t>
            </a:r>
          </a:p>
        </p:txBody>
      </p:sp>
      <p:sp>
        <p:nvSpPr>
          <p:cNvPr id="21" name="Rectangle 20">
            <a:extLst>
              <a:ext uri="{FF2B5EF4-FFF2-40B4-BE49-F238E27FC236}">
                <a16:creationId xmlns:a16="http://schemas.microsoft.com/office/drawing/2014/main" id="{53C384E8-48AD-48DE-8FB3-B8DB67A6756D}"/>
              </a:ext>
            </a:extLst>
          </p:cNvPr>
          <p:cNvSpPr/>
          <p:nvPr/>
        </p:nvSpPr>
        <p:spPr bwMode="auto">
          <a:xfrm>
            <a:off x="620512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Application Operation &amp; Support</a:t>
            </a:r>
          </a:p>
        </p:txBody>
      </p:sp>
      <p:sp>
        <p:nvSpPr>
          <p:cNvPr id="23" name="Rectangle 22">
            <a:extLst>
              <a:ext uri="{FF2B5EF4-FFF2-40B4-BE49-F238E27FC236}">
                <a16:creationId xmlns:a16="http://schemas.microsoft.com/office/drawing/2014/main" id="{BF759F6E-9FB5-4A82-A6F4-17A3484AD295}"/>
              </a:ext>
            </a:extLst>
          </p:cNvPr>
          <p:cNvSpPr/>
          <p:nvPr/>
        </p:nvSpPr>
        <p:spPr bwMode="auto">
          <a:xfrm>
            <a:off x="7642410"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Network Datacenter Engineer</a:t>
            </a:r>
          </a:p>
        </p:txBody>
      </p:sp>
      <p:sp>
        <p:nvSpPr>
          <p:cNvPr id="24" name="Rectangle 23">
            <a:extLst>
              <a:ext uri="{FF2B5EF4-FFF2-40B4-BE49-F238E27FC236}">
                <a16:creationId xmlns:a16="http://schemas.microsoft.com/office/drawing/2014/main" id="{EB179CAF-6285-4E06-8022-D41381D49F00}"/>
              </a:ext>
            </a:extLst>
          </p:cNvPr>
          <p:cNvSpPr/>
          <p:nvPr/>
        </p:nvSpPr>
        <p:spPr bwMode="auto">
          <a:xfrm>
            <a:off x="9079693"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Statistician</a:t>
            </a:r>
            <a:br>
              <a:rPr lang="en-US" sz="1400" dirty="0">
                <a:gradFill>
                  <a:gsLst>
                    <a:gs pos="0">
                      <a:srgbClr val="FFFFFF"/>
                    </a:gs>
                    <a:gs pos="100000">
                      <a:srgbClr val="FFFFFF"/>
                    </a:gs>
                  </a:gsLst>
                  <a:lin ang="5400000" scaled="0"/>
                </a:gradFill>
                <a:ea typeface="Segoe UI" pitchFamily="34" charset="0"/>
                <a:cs typeface="Segoe UI" pitchFamily="34" charset="0"/>
              </a:rPr>
            </a:br>
            <a:r>
              <a:rPr lang="en-US" sz="1400" dirty="0">
                <a:gradFill>
                  <a:gsLst>
                    <a:gs pos="0">
                      <a:srgbClr val="FFFFFF"/>
                    </a:gs>
                    <a:gs pos="100000">
                      <a:srgbClr val="FFFFFF"/>
                    </a:gs>
                  </a:gsLst>
                  <a:lin ang="5400000" scaled="0"/>
                </a:gradFill>
                <a:ea typeface="Segoe UI" pitchFamily="34" charset="0"/>
                <a:cs typeface="Segoe UI" pitchFamily="34" charset="0"/>
              </a:rPr>
              <a:t>Analyst</a:t>
            </a:r>
          </a:p>
        </p:txBody>
      </p:sp>
      <p:sp>
        <p:nvSpPr>
          <p:cNvPr id="25" name="Rectangle 24">
            <a:extLst>
              <a:ext uri="{FF2B5EF4-FFF2-40B4-BE49-F238E27FC236}">
                <a16:creationId xmlns:a16="http://schemas.microsoft.com/office/drawing/2014/main" id="{977D27AB-2ED4-4871-A0CF-468AEBA0EA4D}"/>
              </a:ext>
            </a:extLst>
          </p:cNvPr>
          <p:cNvSpPr/>
          <p:nvPr/>
        </p:nvSpPr>
        <p:spPr bwMode="auto">
          <a:xfrm>
            <a:off x="1051697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DBA</a:t>
            </a:r>
            <a:br>
              <a:rPr lang="en-US" sz="1400" dirty="0">
                <a:gradFill>
                  <a:gsLst>
                    <a:gs pos="0">
                      <a:srgbClr val="FFFFFF"/>
                    </a:gs>
                    <a:gs pos="100000">
                      <a:srgbClr val="FFFFFF"/>
                    </a:gs>
                  </a:gsLst>
                  <a:lin ang="5400000" scaled="0"/>
                </a:gradFill>
                <a:ea typeface="Segoe UI" pitchFamily="34" charset="0"/>
                <a:cs typeface="Segoe UI" pitchFamily="34" charset="0"/>
              </a:rPr>
            </a:br>
            <a:r>
              <a:rPr lang="en-US" sz="1400" dirty="0">
                <a:gradFill>
                  <a:gsLst>
                    <a:gs pos="0">
                      <a:srgbClr val="FFFFFF"/>
                    </a:gs>
                    <a:gs pos="100000">
                      <a:srgbClr val="FFFFFF"/>
                    </a:gs>
                  </a:gsLst>
                  <a:lin ang="5400000" scaled="0"/>
                </a:gradFill>
                <a:ea typeface="Segoe UI" pitchFamily="34" charset="0"/>
                <a:cs typeface="Segoe UI" pitchFamily="34" charset="0"/>
              </a:rPr>
              <a:t>Data Analyst</a:t>
            </a:r>
          </a:p>
        </p:txBody>
      </p:sp>
      <p:cxnSp>
        <p:nvCxnSpPr>
          <p:cNvPr id="27" name="Straight Connector 26">
            <a:extLst>
              <a:ext uri="{FF2B5EF4-FFF2-40B4-BE49-F238E27FC236}">
                <a16:creationId xmlns:a16="http://schemas.microsoft.com/office/drawing/2014/main" id="{BAD72943-12E9-4FFC-B915-C6E911BCC9B4}"/>
              </a:ext>
            </a:extLst>
          </p:cNvPr>
          <p:cNvCxnSpPr>
            <a:cxnSpLocks/>
          </p:cNvCxnSpPr>
          <p:nvPr/>
        </p:nvCxnSpPr>
        <p:spPr>
          <a:xfrm>
            <a:off x="455995" y="2206793"/>
            <a:ext cx="11407351" cy="0"/>
          </a:xfrm>
          <a:prstGeom prst="line">
            <a:avLst/>
          </a:prstGeom>
          <a:ln w="12700">
            <a:solidFill>
              <a:schemeClr val="accent1">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6">
            <a:extLst>
              <a:ext uri="{FF2B5EF4-FFF2-40B4-BE49-F238E27FC236}">
                <a16:creationId xmlns:a16="http://schemas.microsoft.com/office/drawing/2014/main" id="{E089D38B-6999-4819-B3A1-D497201E61C5}"/>
              </a:ext>
            </a:extLst>
          </p:cNvPr>
          <p:cNvSpPr txBox="1">
            <a:spLocks/>
          </p:cNvSpPr>
          <p:nvPr/>
        </p:nvSpPr>
        <p:spPr>
          <a:xfrm>
            <a:off x="4953000" y="2050388"/>
            <a:ext cx="2286000"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10000"/>
                  </a:schemeClr>
                </a:solidFill>
                <a:latin typeface="Segoe UI "/>
              </a:rPr>
              <a:t>Commoditized skills</a:t>
            </a:r>
          </a:p>
        </p:txBody>
      </p:sp>
      <p:sp>
        <p:nvSpPr>
          <p:cNvPr id="29" name="Rectangle 28">
            <a:extLst>
              <a:ext uri="{FF2B5EF4-FFF2-40B4-BE49-F238E27FC236}">
                <a16:creationId xmlns:a16="http://schemas.microsoft.com/office/drawing/2014/main" id="{D82A15D2-49E6-4333-A53D-D40B540B8EE5}"/>
              </a:ext>
            </a:extLst>
          </p:cNvPr>
          <p:cNvSpPr/>
          <p:nvPr/>
        </p:nvSpPr>
        <p:spPr bwMode="auto">
          <a:xfrm>
            <a:off x="455995"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Relationship Manager</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ea typeface="Segoe UI" pitchFamily="34" charset="0"/>
                <a:cs typeface="Segoe UI" pitchFamily="34" charset="0"/>
              </a:rPr>
            </a:br>
            <a:r>
              <a:rPr lang="en-US" sz="1100" b="1" dirty="0">
                <a:gradFill>
                  <a:gsLst>
                    <a:gs pos="0">
                      <a:srgbClr val="FFFFFF"/>
                    </a:gs>
                    <a:gs pos="100000">
                      <a:srgbClr val="FFFFFF"/>
                    </a:gs>
                  </a:gsLst>
                  <a:lin ang="5400000" scaled="0"/>
                </a:gradFill>
                <a:ea typeface="Segoe UI" pitchFamily="34" charset="0"/>
                <a:cs typeface="Segoe UI" pitchFamily="34" charset="0"/>
              </a:rPr>
              <a:t>Trusted Advisor</a:t>
            </a:r>
            <a:endParaRPr lang="en-US" sz="1400" b="1"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EBB674BA-7062-48AB-A300-5F41CEE976B1}"/>
              </a:ext>
            </a:extLst>
          </p:cNvPr>
          <p:cNvSpPr/>
          <p:nvPr/>
        </p:nvSpPr>
        <p:spPr bwMode="auto">
          <a:xfrm>
            <a:off x="1893278"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Business Architect</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Best use of assets</a:t>
            </a:r>
          </a:p>
        </p:txBody>
      </p:sp>
      <p:sp>
        <p:nvSpPr>
          <p:cNvPr id="31" name="Rectangle 30">
            <a:extLst>
              <a:ext uri="{FF2B5EF4-FFF2-40B4-BE49-F238E27FC236}">
                <a16:creationId xmlns:a16="http://schemas.microsoft.com/office/drawing/2014/main" id="{92FA6185-6475-41A7-9399-DF0CFCBC27B7}"/>
              </a:ext>
            </a:extLst>
          </p:cNvPr>
          <p:cNvSpPr/>
          <p:nvPr/>
        </p:nvSpPr>
        <p:spPr bwMode="auto">
          <a:xfrm>
            <a:off x="3330561"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Process Engineer</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Real-enough time</a:t>
            </a:r>
          </a:p>
        </p:txBody>
      </p:sp>
      <p:sp>
        <p:nvSpPr>
          <p:cNvPr id="32" name="Rectangle 31">
            <a:extLst>
              <a:ext uri="{FF2B5EF4-FFF2-40B4-BE49-F238E27FC236}">
                <a16:creationId xmlns:a16="http://schemas.microsoft.com/office/drawing/2014/main" id="{2DD75324-C11A-46DA-A94F-4CF6E2927BA5}"/>
              </a:ext>
            </a:extLst>
          </p:cNvPr>
          <p:cNvSpPr/>
          <p:nvPr/>
        </p:nvSpPr>
        <p:spPr bwMode="auto">
          <a:xfrm>
            <a:off x="4767844"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Engineering &amp; DevOps</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It works, build for monitoring self-healing</a:t>
            </a:r>
          </a:p>
        </p:txBody>
      </p:sp>
      <p:sp>
        <p:nvSpPr>
          <p:cNvPr id="33" name="Rectangle 32">
            <a:extLst>
              <a:ext uri="{FF2B5EF4-FFF2-40B4-BE49-F238E27FC236}">
                <a16:creationId xmlns:a16="http://schemas.microsoft.com/office/drawing/2014/main" id="{9467A5F8-F0C8-42E3-95E5-72AB5875DE72}"/>
              </a:ext>
            </a:extLst>
          </p:cNvPr>
          <p:cNvSpPr/>
          <p:nvPr/>
        </p:nvSpPr>
        <p:spPr bwMode="auto">
          <a:xfrm>
            <a:off x="620512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Edge/Wireless Networking</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Secure, anywhere access</a:t>
            </a:r>
          </a:p>
        </p:txBody>
      </p:sp>
      <p:sp>
        <p:nvSpPr>
          <p:cNvPr id="34" name="Rectangle 33">
            <a:extLst>
              <a:ext uri="{FF2B5EF4-FFF2-40B4-BE49-F238E27FC236}">
                <a16:creationId xmlns:a16="http://schemas.microsoft.com/office/drawing/2014/main" id="{3FA88F22-2862-4194-A574-6646AA2B6C41}"/>
              </a:ext>
            </a:extLst>
          </p:cNvPr>
          <p:cNvSpPr/>
          <p:nvPr/>
        </p:nvSpPr>
        <p:spPr bwMode="auto">
          <a:xfrm>
            <a:off x="7642410"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Cloud Architect</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Secure, Anywhere access</a:t>
            </a:r>
          </a:p>
        </p:txBody>
      </p:sp>
      <p:sp>
        <p:nvSpPr>
          <p:cNvPr id="35" name="Rectangle 34">
            <a:extLst>
              <a:ext uri="{FF2B5EF4-FFF2-40B4-BE49-F238E27FC236}">
                <a16:creationId xmlns:a16="http://schemas.microsoft.com/office/drawing/2014/main" id="{EBF354FF-D684-44AC-B57A-E420C37B2EBD}"/>
              </a:ext>
            </a:extLst>
          </p:cNvPr>
          <p:cNvSpPr/>
          <p:nvPr/>
        </p:nvSpPr>
        <p:spPr bwMode="auto">
          <a:xfrm>
            <a:off x="9079693"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Data Scientist</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Business Insight</a:t>
            </a:r>
          </a:p>
        </p:txBody>
      </p:sp>
      <p:sp>
        <p:nvSpPr>
          <p:cNvPr id="36" name="Rectangle 35">
            <a:extLst>
              <a:ext uri="{FF2B5EF4-FFF2-40B4-BE49-F238E27FC236}">
                <a16:creationId xmlns:a16="http://schemas.microsoft.com/office/drawing/2014/main" id="{FC46A804-94AB-4CCF-A272-D878B094F9CB}"/>
              </a:ext>
            </a:extLst>
          </p:cNvPr>
          <p:cNvSpPr/>
          <p:nvPr/>
        </p:nvSpPr>
        <p:spPr bwMode="auto">
          <a:xfrm>
            <a:off x="1051697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Information Architect</a:t>
            </a:r>
          </a:p>
          <a:p>
            <a:pPr algn="ctr" defTabSz="932472" fontAlgn="base">
              <a:lnSpc>
                <a:spcPct val="90000"/>
              </a:lnSpc>
              <a:spcBef>
                <a:spcPct val="0"/>
              </a:spcBef>
              <a:spcAft>
                <a:spcPct val="0"/>
              </a:spcAft>
            </a:pPr>
            <a:br>
              <a:rPr lang="en-US" sz="1400" dirty="0">
                <a:gradFill>
                  <a:gsLst>
                    <a:gs pos="0">
                      <a:srgbClr val="FFFFFF"/>
                    </a:gs>
                    <a:gs pos="100000">
                      <a:srgbClr val="FFFFFF"/>
                    </a:gs>
                  </a:gsLst>
                  <a:lin ang="5400000" scaled="0"/>
                </a:gradFill>
                <a:cs typeface="Segoe UI" pitchFamily="34" charset="0"/>
              </a:rPr>
            </a:br>
            <a:r>
              <a:rPr lang="en-US" sz="1100" b="1" dirty="0">
                <a:gradFill>
                  <a:gsLst>
                    <a:gs pos="0">
                      <a:srgbClr val="FFFFFF"/>
                    </a:gs>
                    <a:gs pos="100000">
                      <a:srgbClr val="FFFFFF"/>
                    </a:gs>
                  </a:gsLst>
                  <a:lin ang="5400000" scaled="0"/>
                </a:gradFill>
                <a:cs typeface="Segoe UI" pitchFamily="34" charset="0"/>
              </a:rPr>
              <a:t>Trustworthy data</a:t>
            </a:r>
          </a:p>
        </p:txBody>
      </p:sp>
      <p:cxnSp>
        <p:nvCxnSpPr>
          <p:cNvPr id="37" name="Straight Connector 36">
            <a:extLst>
              <a:ext uri="{FF2B5EF4-FFF2-40B4-BE49-F238E27FC236}">
                <a16:creationId xmlns:a16="http://schemas.microsoft.com/office/drawing/2014/main" id="{302DFFC5-3EC0-4799-B0FE-81CE3987B0C6}"/>
              </a:ext>
            </a:extLst>
          </p:cNvPr>
          <p:cNvCxnSpPr>
            <a:cxnSpLocks/>
          </p:cNvCxnSpPr>
          <p:nvPr/>
        </p:nvCxnSpPr>
        <p:spPr>
          <a:xfrm>
            <a:off x="455995" y="5826507"/>
            <a:ext cx="1140735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16">
            <a:extLst>
              <a:ext uri="{FF2B5EF4-FFF2-40B4-BE49-F238E27FC236}">
                <a16:creationId xmlns:a16="http://schemas.microsoft.com/office/drawing/2014/main" id="{620CAE15-2E56-4DD9-A023-8F044A1F6C81}"/>
              </a:ext>
            </a:extLst>
          </p:cNvPr>
          <p:cNvSpPr txBox="1">
            <a:spLocks/>
          </p:cNvSpPr>
          <p:nvPr/>
        </p:nvSpPr>
        <p:spPr>
          <a:xfrm>
            <a:off x="4312257" y="5670102"/>
            <a:ext cx="3567486"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2"/>
                </a:solidFill>
                <a:latin typeface="Segoe UI "/>
              </a:rPr>
              <a:t>Strategic skills for the new era</a:t>
            </a:r>
          </a:p>
        </p:txBody>
      </p:sp>
      <p:sp>
        <p:nvSpPr>
          <p:cNvPr id="65" name="Text Placeholder 16">
            <a:extLst>
              <a:ext uri="{FF2B5EF4-FFF2-40B4-BE49-F238E27FC236}">
                <a16:creationId xmlns:a16="http://schemas.microsoft.com/office/drawing/2014/main" id="{2E8C162C-A418-4C0D-B0F1-C81AB9E3D881}"/>
              </a:ext>
            </a:extLst>
          </p:cNvPr>
          <p:cNvSpPr txBox="1">
            <a:spLocks/>
          </p:cNvSpPr>
          <p:nvPr/>
        </p:nvSpPr>
        <p:spPr>
          <a:xfrm>
            <a:off x="1673284"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en-US" sz="1600" dirty="0">
                <a:latin typeface="Segoe UI "/>
              </a:rPr>
              <a:t>1. Identify the gaps</a:t>
            </a:r>
          </a:p>
        </p:txBody>
      </p:sp>
      <p:sp>
        <p:nvSpPr>
          <p:cNvPr id="66" name="Text Placeholder 16">
            <a:extLst>
              <a:ext uri="{FF2B5EF4-FFF2-40B4-BE49-F238E27FC236}">
                <a16:creationId xmlns:a16="http://schemas.microsoft.com/office/drawing/2014/main" id="{88758F04-C452-4105-9A18-947BF98F7AF2}"/>
              </a:ext>
            </a:extLst>
          </p:cNvPr>
          <p:cNvSpPr txBox="1">
            <a:spLocks/>
          </p:cNvSpPr>
          <p:nvPr/>
        </p:nvSpPr>
        <p:spPr>
          <a:xfrm>
            <a:off x="3858175"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en-US" sz="1600" dirty="0">
                <a:latin typeface="Segoe UI "/>
              </a:rPr>
              <a:t>2. Look across teams</a:t>
            </a:r>
          </a:p>
        </p:txBody>
      </p:sp>
      <p:sp>
        <p:nvSpPr>
          <p:cNvPr id="67" name="Text Placeholder 16">
            <a:extLst>
              <a:ext uri="{FF2B5EF4-FFF2-40B4-BE49-F238E27FC236}">
                <a16:creationId xmlns:a16="http://schemas.microsoft.com/office/drawing/2014/main" id="{F37E4B00-B58C-41D6-B347-697652160721}"/>
              </a:ext>
            </a:extLst>
          </p:cNvPr>
          <p:cNvSpPr txBox="1">
            <a:spLocks/>
          </p:cNvSpPr>
          <p:nvPr/>
        </p:nvSpPr>
        <p:spPr>
          <a:xfrm>
            <a:off x="6227784" y="6112462"/>
            <a:ext cx="429093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anose="020B0604020202020204" pitchFamily="34" charset="0"/>
              <a:buNone/>
            </a:pPr>
            <a:r>
              <a:rPr lang="en-US" sz="1600" dirty="0">
                <a:latin typeface="Segoe UI "/>
              </a:rPr>
              <a:t>3. Create an org-wide learning plan</a:t>
            </a:r>
          </a:p>
        </p:txBody>
      </p:sp>
    </p:spTree>
    <p:extLst>
      <p:ext uri="{BB962C8B-B14F-4D97-AF65-F5344CB8AC3E}">
        <p14:creationId xmlns:p14="http://schemas.microsoft.com/office/powerpoint/2010/main" val="39759194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0616-73E6-46EE-AF5B-FBCE3FF862E4}"/>
              </a:ext>
            </a:extLst>
          </p:cNvPr>
          <p:cNvSpPr>
            <a:spLocks noGrp="1"/>
          </p:cNvSpPr>
          <p:nvPr>
            <p:ph type="title"/>
          </p:nvPr>
        </p:nvSpPr>
        <p:spPr/>
        <p:txBody>
          <a:bodyPr/>
          <a:lstStyle/>
          <a:p>
            <a:r>
              <a:rPr lang="en-US" dirty="0"/>
              <a:t>Plan | </a:t>
            </a:r>
            <a:r>
              <a:rPr lang="en-US" dirty="0">
                <a:solidFill>
                  <a:schemeClr val="tx2"/>
                </a:solidFill>
              </a:rPr>
              <a:t>Cloud Adoption Plan </a:t>
            </a:r>
          </a:p>
        </p:txBody>
      </p:sp>
      <p:sp>
        <p:nvSpPr>
          <p:cNvPr id="7" name="Text Placeholder 6">
            <a:extLst>
              <a:ext uri="{FF2B5EF4-FFF2-40B4-BE49-F238E27FC236}">
                <a16:creationId xmlns:a16="http://schemas.microsoft.com/office/drawing/2014/main" id="{4E36230A-0206-4A79-92BC-01D466697D9D}"/>
              </a:ext>
            </a:extLst>
          </p:cNvPr>
          <p:cNvSpPr>
            <a:spLocks noGrp="1"/>
          </p:cNvSpPr>
          <p:nvPr>
            <p:ph type="body" sz="quarter" idx="10"/>
          </p:nvPr>
        </p:nvSpPr>
        <p:spPr>
          <a:xfrm>
            <a:off x="455996" y="2065709"/>
            <a:ext cx="10962077" cy="4390433"/>
          </a:xfrm>
        </p:spPr>
        <p:txBody>
          <a:bodyPr/>
          <a:lstStyle/>
          <a:p>
            <a:pPr>
              <a:lnSpc>
                <a:spcPct val="100000"/>
              </a:lnSpc>
              <a:spcAft>
                <a:spcPts val="1200"/>
              </a:spcAft>
              <a:buClr>
                <a:schemeClr val="tx1"/>
              </a:buClr>
            </a:pPr>
            <a:r>
              <a:rPr lang="en-US" dirty="0">
                <a:solidFill>
                  <a:schemeClr val="tx2"/>
                </a:solidFill>
              </a:rPr>
              <a:t>Prerequisites:</a:t>
            </a:r>
            <a:r>
              <a:rPr lang="en-US" dirty="0"/>
              <a:t> Confirm that all prerequisite steps have been completed before you create your plan.</a:t>
            </a:r>
          </a:p>
          <a:p>
            <a:pPr>
              <a:lnSpc>
                <a:spcPct val="100000"/>
              </a:lnSpc>
              <a:spcAft>
                <a:spcPts val="1200"/>
              </a:spcAft>
              <a:buClr>
                <a:schemeClr val="tx1"/>
              </a:buClr>
            </a:pPr>
            <a:r>
              <a:rPr lang="en-US" dirty="0">
                <a:solidFill>
                  <a:schemeClr val="tx2"/>
                </a:solidFill>
              </a:rPr>
              <a:t>Define and prioritize workloads: </a:t>
            </a:r>
            <a:r>
              <a:rPr lang="en-US" dirty="0"/>
              <a:t>Prioritize your first 10 workloads to establish an initial </a:t>
            </a:r>
            <a:br>
              <a:rPr lang="en-US" dirty="0"/>
            </a:br>
            <a:r>
              <a:rPr lang="en-US" dirty="0"/>
              <a:t>adoption backlog.</a:t>
            </a:r>
          </a:p>
          <a:p>
            <a:pPr>
              <a:lnSpc>
                <a:spcPct val="100000"/>
              </a:lnSpc>
              <a:spcAft>
                <a:spcPts val="1200"/>
              </a:spcAft>
              <a:buClr>
                <a:schemeClr val="tx1"/>
              </a:buClr>
            </a:pPr>
            <a:r>
              <a:rPr lang="en-US" dirty="0">
                <a:solidFill>
                  <a:schemeClr val="tx2"/>
                </a:solidFill>
              </a:rPr>
              <a:t>Align assets: </a:t>
            </a:r>
            <a:r>
              <a:rPr lang="en-US" dirty="0"/>
              <a:t>Identify which assets (proposed or existing) are required to support the </a:t>
            </a:r>
            <a:br>
              <a:rPr lang="en-US" dirty="0"/>
            </a:br>
            <a:r>
              <a:rPr lang="en-US" dirty="0"/>
              <a:t>prioritized workloads.</a:t>
            </a:r>
          </a:p>
          <a:p>
            <a:pPr>
              <a:lnSpc>
                <a:spcPct val="100000"/>
              </a:lnSpc>
              <a:spcAft>
                <a:spcPts val="1200"/>
              </a:spcAft>
              <a:buClr>
                <a:schemeClr val="tx1"/>
              </a:buClr>
            </a:pPr>
            <a:r>
              <a:rPr lang="en-US" dirty="0">
                <a:solidFill>
                  <a:schemeClr val="tx2"/>
                </a:solidFill>
              </a:rPr>
              <a:t>Review rationalization</a:t>
            </a:r>
            <a:r>
              <a:rPr lang="en-US" dirty="0"/>
              <a:t>: Review rationalization decisions to refine adoption-path decisions: Migrate or Innovate.</a:t>
            </a:r>
          </a:p>
          <a:p>
            <a:pPr>
              <a:lnSpc>
                <a:spcPct val="100000"/>
              </a:lnSpc>
              <a:spcAft>
                <a:spcPts val="1200"/>
              </a:spcAft>
              <a:buClr>
                <a:schemeClr val="tx1"/>
              </a:buClr>
            </a:pPr>
            <a:r>
              <a:rPr lang="en-US" dirty="0">
                <a:solidFill>
                  <a:schemeClr val="tx2"/>
                </a:solidFill>
              </a:rPr>
              <a:t>Define iterations and releases: </a:t>
            </a:r>
            <a:r>
              <a:rPr lang="en-US" dirty="0"/>
              <a:t>Iterations are the time blocks allocated to do work. Releases are the definition of the work to be done before triggering a change to production processes.</a:t>
            </a:r>
          </a:p>
          <a:p>
            <a:pPr>
              <a:lnSpc>
                <a:spcPct val="100000"/>
              </a:lnSpc>
              <a:spcAft>
                <a:spcPts val="1200"/>
              </a:spcAft>
              <a:buClr>
                <a:schemeClr val="tx1"/>
              </a:buClr>
            </a:pPr>
            <a:r>
              <a:rPr lang="en-US" dirty="0">
                <a:solidFill>
                  <a:schemeClr val="tx2"/>
                </a:solidFill>
              </a:rPr>
              <a:t>Estimate timelines:</a:t>
            </a:r>
            <a:r>
              <a:rPr lang="en-US" dirty="0"/>
              <a:t> Establish rough timelines for release planning purposes, </a:t>
            </a:r>
            <a:br>
              <a:rPr lang="en-US" dirty="0"/>
            </a:br>
            <a:r>
              <a:rPr lang="en-US" dirty="0"/>
              <a:t>based on initial estimates.</a:t>
            </a:r>
          </a:p>
        </p:txBody>
      </p:sp>
      <p:sp>
        <p:nvSpPr>
          <p:cNvPr id="8" name="Text Placeholder 16">
            <a:extLst>
              <a:ext uri="{FF2B5EF4-FFF2-40B4-BE49-F238E27FC236}">
                <a16:creationId xmlns:a16="http://schemas.microsoft.com/office/drawing/2014/main" id="{497139FB-543A-4586-87D1-8FB6310BB4CB}"/>
              </a:ext>
            </a:extLst>
          </p:cNvPr>
          <p:cNvSpPr txBox="1">
            <a:spLocks/>
          </p:cNvSpPr>
          <p:nvPr/>
        </p:nvSpPr>
        <p:spPr>
          <a:xfrm>
            <a:off x="455995" y="1452997"/>
            <a:ext cx="938444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latin typeface="Segoe UI "/>
              </a:rPr>
              <a:t>Translate strategy and effort into an actionable cloud adoption plan.</a:t>
            </a:r>
          </a:p>
        </p:txBody>
      </p:sp>
    </p:spTree>
    <p:extLst>
      <p:ext uri="{BB962C8B-B14F-4D97-AF65-F5344CB8AC3E}">
        <p14:creationId xmlns:p14="http://schemas.microsoft.com/office/powerpoint/2010/main" val="6887387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B6905-386B-4340-A6A1-DC40EB7D5A72}"/>
              </a:ext>
            </a:extLst>
          </p:cNvPr>
          <p:cNvPicPr>
            <a:picLocks noChangeAspect="1"/>
          </p:cNvPicPr>
          <p:nvPr/>
        </p:nvPicPr>
        <p:blipFill>
          <a:blip r:embed="rId3"/>
          <a:stretch>
            <a:fillRect/>
          </a:stretch>
        </p:blipFill>
        <p:spPr>
          <a:xfrm>
            <a:off x="5287617" y="514918"/>
            <a:ext cx="6960042" cy="6162118"/>
          </a:xfrm>
          <a:prstGeom prst="roundRect">
            <a:avLst>
              <a:gd name="adj" fmla="val 0"/>
            </a:avLst>
          </a:prstGeom>
          <a:solidFill>
            <a:srgbClr val="FFFFFF">
              <a:shade val="85000"/>
            </a:srgbClr>
          </a:solidFill>
          <a:ln>
            <a:solidFill>
              <a:schemeClr val="bg2">
                <a:lumMod val="75000"/>
              </a:schemeClr>
            </a:solidFill>
          </a:ln>
          <a:effectLst/>
        </p:spPr>
      </p:pic>
      <p:sp>
        <p:nvSpPr>
          <p:cNvPr id="11" name="TextBox 10">
            <a:extLst>
              <a:ext uri="{FF2B5EF4-FFF2-40B4-BE49-F238E27FC236}">
                <a16:creationId xmlns:a16="http://schemas.microsoft.com/office/drawing/2014/main" id="{4D90054E-A852-4493-A270-F59ED7E3CEBE}"/>
              </a:ext>
            </a:extLst>
          </p:cNvPr>
          <p:cNvSpPr txBox="1"/>
          <p:nvPr/>
        </p:nvSpPr>
        <p:spPr>
          <a:xfrm>
            <a:off x="523231" y="5973750"/>
            <a:ext cx="6269354" cy="369332"/>
          </a:xfrm>
          <a:prstGeom prst="rect">
            <a:avLst/>
          </a:prstGeom>
          <a:noFill/>
        </p:spPr>
        <p:txBody>
          <a:bodyPr wrap="square" lIns="91440" tIns="45720" rIns="91440" bIns="45720" anchor="t">
            <a:spAutoFit/>
          </a:bodyPr>
          <a:lstStyle/>
          <a:p>
            <a:r>
              <a:rPr lang="en-US" sz="1800" u="none" strike="noStrike" dirty="0">
                <a:solidFill>
                  <a:srgbClr val="0062AF"/>
                </a:solidFill>
                <a:effectLst/>
                <a:latin typeface="Segoe UI"/>
                <a:ea typeface="Times New Roman" panose="02020603050405020304" pitchFamily="18" charset="0"/>
                <a:cs typeface="Segoe UI"/>
                <a:hlinkClick r:id="rId4"/>
              </a:rPr>
              <a:t>aka.ms/adopt/</a:t>
            </a:r>
            <a:r>
              <a:rPr lang="en-US" sz="1800" u="none" strike="noStrike" dirty="0" err="1">
                <a:solidFill>
                  <a:srgbClr val="0062AF"/>
                </a:solidFill>
                <a:effectLst/>
                <a:latin typeface="Segoe UI"/>
                <a:ea typeface="Times New Roman" panose="02020603050405020304" pitchFamily="18" charset="0"/>
                <a:cs typeface="Segoe UI"/>
              </a:rPr>
              <a:t>partneroffers</a:t>
            </a:r>
            <a:r>
              <a:rPr lang="en-US" dirty="0">
                <a:solidFill>
                  <a:srgbClr val="0062AF"/>
                </a:solidFill>
                <a:latin typeface="Segoe UI"/>
                <a:ea typeface="Times New Roman" panose="02020603050405020304" pitchFamily="18" charset="0"/>
                <a:cs typeface="Segoe UI"/>
              </a:rPr>
              <a:t> </a:t>
            </a:r>
            <a:endParaRPr lang="en-US" sz="20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CDBF70BD-2BF6-4A34-855C-A84FE5B11ECF}"/>
              </a:ext>
            </a:extLst>
          </p:cNvPr>
          <p:cNvSpPr>
            <a:spLocks noGrp="1"/>
          </p:cNvSpPr>
          <p:nvPr>
            <p:ph type="title"/>
          </p:nvPr>
        </p:nvSpPr>
        <p:spPr/>
        <p:txBody>
          <a:bodyPr/>
          <a:lstStyle/>
          <a:p>
            <a:r>
              <a:rPr lang="en-US" dirty="0"/>
              <a:t>Find a Microsoft Partner</a:t>
            </a:r>
          </a:p>
        </p:txBody>
      </p:sp>
      <p:sp>
        <p:nvSpPr>
          <p:cNvPr id="6" name="Text Placeholder 5">
            <a:extLst>
              <a:ext uri="{FF2B5EF4-FFF2-40B4-BE49-F238E27FC236}">
                <a16:creationId xmlns:a16="http://schemas.microsoft.com/office/drawing/2014/main" id="{C257F4B8-7036-4CFA-A732-3BA9836A1379}"/>
              </a:ext>
            </a:extLst>
          </p:cNvPr>
          <p:cNvSpPr>
            <a:spLocks noGrp="1"/>
          </p:cNvSpPr>
          <p:nvPr>
            <p:ph type="body" sz="quarter" idx="10"/>
          </p:nvPr>
        </p:nvSpPr>
        <p:spPr>
          <a:xfrm>
            <a:off x="455996" y="1922586"/>
            <a:ext cx="3925174" cy="595548"/>
          </a:xfrm>
        </p:spPr>
        <p:txBody>
          <a:bodyPr/>
          <a:lstStyle/>
          <a:p>
            <a:pPr marL="0" indent="0">
              <a:buNone/>
            </a:pPr>
            <a:r>
              <a:rPr lang="en-US" dirty="0"/>
              <a:t>Connect with trusted Microsoft partners for expert business and technical solutions</a:t>
            </a:r>
          </a:p>
          <a:p>
            <a:endParaRPr lang="en-US" dirty="0"/>
          </a:p>
        </p:txBody>
      </p:sp>
    </p:spTree>
    <p:extLst>
      <p:ext uri="{BB962C8B-B14F-4D97-AF65-F5344CB8AC3E}">
        <p14:creationId xmlns:p14="http://schemas.microsoft.com/office/powerpoint/2010/main" val="41699345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Accelerate your digital transformation journey</a:t>
            </a:r>
            <a:endParaRPr lang="en-US" dirty="0"/>
          </a:p>
        </p:txBody>
      </p:sp>
      <p:sp>
        <p:nvSpPr>
          <p:cNvPr id="3" name="TextBox 2">
            <a:extLst>
              <a:ext uri="{FF2B5EF4-FFF2-40B4-BE49-F238E27FC236}">
                <a16:creationId xmlns:a16="http://schemas.microsoft.com/office/drawing/2014/main" id="{C142DCE5-5D6C-4E1D-B8B8-140C0D8F491E}"/>
              </a:ext>
            </a:extLst>
          </p:cNvPr>
          <p:cNvSpPr txBox="1"/>
          <p:nvPr/>
        </p:nvSpPr>
        <p:spPr>
          <a:xfrm>
            <a:off x="3024488" y="5544017"/>
            <a:ext cx="2898982" cy="4994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Find consulting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a:hlinkClick r:id="rId3"/>
              </a:rPr>
              <a:t>Microsoft Consulting Services</a:t>
            </a: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6628851" y="5544017"/>
            <a:ext cx="2960113" cy="4994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Complete learning 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hlinkClick r:id="rId4"/>
              </a:rPr>
              <a:t>Microsoft Learn</a:t>
            </a: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3913086"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7542789"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9CBB58D7-DBF2-4006-A388-E1D063E194C6}"/>
              </a:ext>
            </a:extLst>
          </p:cNvPr>
          <p:cNvSpPr/>
          <p:nvPr/>
        </p:nvSpPr>
        <p:spPr bwMode="auto">
          <a:xfrm>
            <a:off x="5529881"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584169" y="2778940"/>
            <a:ext cx="2898982" cy="74922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sz="1800" b="0" i="0" u="none" strike="noStrike" kern="1200" cap="none" spc="0" normalizeH="0" baseline="0" noProof="0" dirty="0">
                <a:ln>
                  <a:noFill/>
                </a:ln>
                <a:solidFill>
                  <a:srgbClr val="0078D3"/>
                </a:solidFill>
                <a:effectLst/>
                <a:uLnTx/>
                <a:uFillTx/>
                <a:latin typeface="Segoe UI"/>
                <a:ea typeface="+mn-ea"/>
                <a:cs typeface="+mn-cs"/>
              </a:rPr>
              <a:t> </a:t>
            </a:r>
          </a:p>
        </p:txBody>
      </p:sp>
      <p:sp>
        <p:nvSpPr>
          <p:cNvPr id="13" name="TextBox 12">
            <a:extLst>
              <a:ext uri="{FF2B5EF4-FFF2-40B4-BE49-F238E27FC236}">
                <a16:creationId xmlns:a16="http://schemas.microsoft.com/office/drawing/2014/main" id="{2F8E5085-D6E0-4D6A-BCD2-7F25701AF055}"/>
              </a:ext>
            </a:extLst>
          </p:cNvPr>
          <p:cNvSpPr txBox="1"/>
          <p:nvPr/>
        </p:nvSpPr>
        <p:spPr>
          <a:xfrm>
            <a:off x="1011580" y="2778940"/>
            <a:ext cx="2898982"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75757A"/>
                    </a:gs>
                    <a:gs pos="30000">
                      <a:srgbClr val="75757A"/>
                    </a:gs>
                  </a:gsLst>
                  <a:lin ang="5400000" scaled="0"/>
                </a:gradFill>
                <a:effectLst/>
                <a:uLnTx/>
                <a:uFillTx/>
                <a:latin typeface="Segoe UI"/>
                <a:ea typeface="+mn-ea"/>
                <a:cs typeface="+mn-cs"/>
                <a:hlinkClick r:id="rId6"/>
              </a:rPr>
              <a:t>https://aka.ms/adopt/</a:t>
            </a:r>
            <a:br>
              <a:rPr kumimoji="0" lang="en-US" sz="1800" b="0" i="0" u="none" strike="noStrike" kern="1200" cap="none" spc="0" normalizeH="0" baseline="0" noProof="0" dirty="0">
                <a:ln>
                  <a:noFill/>
                </a:ln>
                <a:gradFill>
                  <a:gsLst>
                    <a:gs pos="2917">
                      <a:srgbClr val="75757A"/>
                    </a:gs>
                    <a:gs pos="30000">
                      <a:srgbClr val="75757A"/>
                    </a:gs>
                  </a:gsLst>
                  <a:lin ang="5400000" scaled="0"/>
                </a:gradFill>
                <a:effectLst/>
                <a:uLnTx/>
                <a:uFillTx/>
                <a:latin typeface="Segoe UI"/>
                <a:ea typeface="+mn-ea"/>
                <a:cs typeface="+mn-cs"/>
                <a:hlinkClick r:id="rId6"/>
              </a:rPr>
            </a:br>
            <a:r>
              <a:rPr kumimoji="0" lang="en-US" sz="1800" b="0" i="0" u="none" strike="noStrike" kern="1200" cap="none" spc="0" normalizeH="0" baseline="0" noProof="0" dirty="0" err="1">
                <a:ln>
                  <a:noFill/>
                </a:ln>
                <a:gradFill>
                  <a:gsLst>
                    <a:gs pos="2917">
                      <a:srgbClr val="75757A"/>
                    </a:gs>
                    <a:gs pos="30000">
                      <a:srgbClr val="75757A"/>
                    </a:gs>
                  </a:gsLst>
                  <a:lin ang="5400000" scaled="0"/>
                </a:gradFill>
                <a:effectLst/>
                <a:uLnTx/>
                <a:uFillTx/>
                <a:latin typeface="Segoe UI"/>
                <a:ea typeface="+mn-ea"/>
                <a:cs typeface="+mn-cs"/>
                <a:hlinkClick r:id="rId6"/>
              </a:rPr>
              <a:t>partneroffers</a:t>
            </a:r>
            <a:endParaRPr kumimoji="0" lang="en-US" sz="1800" b="0" i="0" u="none" strike="noStrike" kern="1200" cap="none" spc="0" normalizeH="0" baseline="0" noProof="0" dirty="0">
              <a:ln>
                <a:noFill/>
              </a:ln>
              <a:gradFill>
                <a:gsLst>
                  <a:gs pos="2917">
                    <a:srgbClr val="75757A"/>
                  </a:gs>
                  <a:gs pos="30000">
                    <a:srgbClr val="75757A"/>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1900178"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1013BD4-2EAA-4ED4-ACED-51F7F3E01A4D}"/>
              </a:ext>
            </a:extLst>
          </p:cNvPr>
          <p:cNvSpPr txBox="1"/>
          <p:nvPr/>
        </p:nvSpPr>
        <p:spPr>
          <a:xfrm>
            <a:off x="8276212" y="2778940"/>
            <a:ext cx="2898982" cy="74922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sz="1800" b="0" i="0" u="none" strike="noStrike" kern="1200" cap="none" spc="0" normalizeH="0" baseline="0" noProof="0" dirty="0">
              <a:ln>
                <a:noFill/>
              </a:ln>
              <a:solidFill>
                <a:srgbClr val="0078D3"/>
              </a:soli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59583"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7F65DB06-8B74-48BB-8606-FF5FA6392873}"/>
              </a:ext>
            </a:extLst>
          </p:cNvPr>
          <p:cNvGrpSpPr/>
          <p:nvPr/>
        </p:nvGrpSpPr>
        <p:grpSpPr>
          <a:xfrm>
            <a:off x="2193778" y="1754734"/>
            <a:ext cx="536732" cy="535301"/>
            <a:chOff x="1657350" y="1880536"/>
            <a:chExt cx="595313" cy="593726"/>
          </a:xfrm>
        </p:grpSpPr>
        <p:sp>
          <p:nvSpPr>
            <p:cNvPr id="7" name="AutoShape 3">
              <a:extLst>
                <a:ext uri="{FF2B5EF4-FFF2-40B4-BE49-F238E27FC236}">
                  <a16:creationId xmlns:a16="http://schemas.microsoft.com/office/drawing/2014/main" id="{B90E7C70-FAAE-421E-83F4-CFE3497D0787}"/>
                </a:ext>
              </a:extLst>
            </p:cNvPr>
            <p:cNvSpPr>
              <a:spLocks noChangeAspect="1" noChangeArrowheads="1" noTextEdit="1"/>
            </p:cNvSpPr>
            <p:nvPr/>
          </p:nvSpPr>
          <p:spPr bwMode="auto">
            <a:xfrm>
              <a:off x="1657350" y="1880536"/>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Oval 5">
              <a:extLst>
                <a:ext uri="{FF2B5EF4-FFF2-40B4-BE49-F238E27FC236}">
                  <a16:creationId xmlns:a16="http://schemas.microsoft.com/office/drawing/2014/main" id="{E383D935-D25B-4DF5-9134-B4271B78D048}"/>
                </a:ext>
              </a:extLst>
            </p:cNvPr>
            <p:cNvSpPr>
              <a:spLocks noChangeArrowheads="1"/>
            </p:cNvSpPr>
            <p:nvPr/>
          </p:nvSpPr>
          <p:spPr bwMode="auto">
            <a:xfrm>
              <a:off x="2019300" y="1880536"/>
              <a:ext cx="168275" cy="1666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6">
              <a:extLst>
                <a:ext uri="{FF2B5EF4-FFF2-40B4-BE49-F238E27FC236}">
                  <a16:creationId xmlns:a16="http://schemas.microsoft.com/office/drawing/2014/main" id="{16F588EF-265E-41DA-ABD8-5FB1BCAC6765}"/>
                </a:ext>
              </a:extLst>
            </p:cNvPr>
            <p:cNvSpPr>
              <a:spLocks noChangeArrowheads="1"/>
            </p:cNvSpPr>
            <p:nvPr/>
          </p:nvSpPr>
          <p:spPr bwMode="auto">
            <a:xfrm>
              <a:off x="1722438" y="2102786"/>
              <a:ext cx="168275" cy="1682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20C03351-1CDE-48C6-BBD7-26C3487ADA39}"/>
                </a:ext>
              </a:extLst>
            </p:cNvPr>
            <p:cNvSpPr>
              <a:spLocks/>
            </p:cNvSpPr>
            <p:nvPr/>
          </p:nvSpPr>
          <p:spPr bwMode="auto">
            <a:xfrm>
              <a:off x="1657350" y="2307574"/>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92D563F0-AF99-4EBD-845F-65C75971A74E}"/>
                </a:ext>
              </a:extLst>
            </p:cNvPr>
            <p:cNvSpPr>
              <a:spLocks/>
            </p:cNvSpPr>
            <p:nvPr/>
          </p:nvSpPr>
          <p:spPr bwMode="auto">
            <a:xfrm>
              <a:off x="1954213" y="2085324"/>
              <a:ext cx="298450" cy="166688"/>
            </a:xfrm>
            <a:custGeom>
              <a:avLst/>
              <a:gdLst>
                <a:gd name="T0" fmla="*/ 341 w 683"/>
                <a:gd name="T1" fmla="*/ 0 h 384"/>
                <a:gd name="T2" fmla="*/ 341 w 683"/>
                <a:gd name="T3" fmla="*/ 0 h 384"/>
                <a:gd name="T4" fmla="*/ 683 w 683"/>
                <a:gd name="T5" fmla="*/ 341 h 384"/>
                <a:gd name="T6" fmla="*/ 683 w 683"/>
                <a:gd name="T7" fmla="*/ 384 h 384"/>
                <a:gd name="T8" fmla="*/ 0 w 683"/>
                <a:gd name="T9" fmla="*/ 384 h 384"/>
                <a:gd name="T10" fmla="*/ 0 w 683"/>
                <a:gd name="T11" fmla="*/ 341 h 384"/>
                <a:gd name="T12" fmla="*/ 341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1" y="0"/>
                  </a:moveTo>
                  <a:cubicBezTo>
                    <a:pt x="341" y="0"/>
                    <a:pt x="341" y="0"/>
                    <a:pt x="341"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00EE9CA9-CDC2-4359-BE68-E10E545E27C0}"/>
              </a:ext>
            </a:extLst>
          </p:cNvPr>
          <p:cNvGrpSpPr/>
          <p:nvPr/>
        </p:nvGrpSpPr>
        <p:grpSpPr>
          <a:xfrm>
            <a:off x="5912081" y="1775787"/>
            <a:ext cx="367839" cy="535300"/>
            <a:chOff x="5722938" y="1938338"/>
            <a:chExt cx="407987" cy="593725"/>
          </a:xfrm>
        </p:grpSpPr>
        <p:sp>
          <p:nvSpPr>
            <p:cNvPr id="17" name="AutoShape 10">
              <a:extLst>
                <a:ext uri="{FF2B5EF4-FFF2-40B4-BE49-F238E27FC236}">
                  <a16:creationId xmlns:a16="http://schemas.microsoft.com/office/drawing/2014/main" id="{76B14938-4ABC-4F11-A6DC-E28E19C5AB09}"/>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6AB65E22-DA5B-4ED2-ABCF-21C56CFCE3C4}"/>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3">
              <a:extLst>
                <a:ext uri="{FF2B5EF4-FFF2-40B4-BE49-F238E27FC236}">
                  <a16:creationId xmlns:a16="http://schemas.microsoft.com/office/drawing/2014/main" id="{C2441A40-096D-4694-B0F2-FB2AF3B116C8}"/>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14">
              <a:extLst>
                <a:ext uri="{FF2B5EF4-FFF2-40B4-BE49-F238E27FC236}">
                  <a16:creationId xmlns:a16="http://schemas.microsoft.com/office/drawing/2014/main" id="{FC11CA1D-720F-480E-AF92-06DF0796543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15">
              <a:extLst>
                <a:ext uri="{FF2B5EF4-FFF2-40B4-BE49-F238E27FC236}">
                  <a16:creationId xmlns:a16="http://schemas.microsoft.com/office/drawing/2014/main" id="{CFCEB932-8303-43B2-A994-BE83BE5E5C09}"/>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16">
              <a:extLst>
                <a:ext uri="{FF2B5EF4-FFF2-40B4-BE49-F238E27FC236}">
                  <a16:creationId xmlns:a16="http://schemas.microsoft.com/office/drawing/2014/main" id="{C4D24B7E-7365-4DFC-8612-CBF9E0ABD22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17">
              <a:extLst>
                <a:ext uri="{FF2B5EF4-FFF2-40B4-BE49-F238E27FC236}">
                  <a16:creationId xmlns:a16="http://schemas.microsoft.com/office/drawing/2014/main" id="{FDD42CE8-FDAF-46EF-B7B9-E9D697FD116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8">
              <a:extLst>
                <a:ext uri="{FF2B5EF4-FFF2-40B4-BE49-F238E27FC236}">
                  <a16:creationId xmlns:a16="http://schemas.microsoft.com/office/drawing/2014/main" id="{A392D0F8-6FF2-4E53-82FB-4F913EB46D67}"/>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9">
              <a:extLst>
                <a:ext uri="{FF2B5EF4-FFF2-40B4-BE49-F238E27FC236}">
                  <a16:creationId xmlns:a16="http://schemas.microsoft.com/office/drawing/2014/main" id="{8D833FEE-53EA-432B-9CA6-DB40F642A752}"/>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8E747F38-6CF3-479E-8B7C-1C5CA44A014F}"/>
              </a:ext>
            </a:extLst>
          </p:cNvPr>
          <p:cNvGrpSpPr/>
          <p:nvPr/>
        </p:nvGrpSpPr>
        <p:grpSpPr>
          <a:xfrm>
            <a:off x="9541067" y="1776953"/>
            <a:ext cx="369271" cy="535300"/>
            <a:chOff x="9817100" y="1979613"/>
            <a:chExt cx="409575" cy="593725"/>
          </a:xfrm>
        </p:grpSpPr>
        <p:sp>
          <p:nvSpPr>
            <p:cNvPr id="33" name="AutoShape 21">
              <a:extLst>
                <a:ext uri="{FF2B5EF4-FFF2-40B4-BE49-F238E27FC236}">
                  <a16:creationId xmlns:a16="http://schemas.microsoft.com/office/drawing/2014/main" id="{24216413-151D-43D1-8EA8-2FDAA7C7A067}"/>
                </a:ext>
              </a:extLst>
            </p:cNvPr>
            <p:cNvSpPr>
              <a:spLocks noChangeAspect="1" noChangeArrowheads="1" noTextEdit="1"/>
            </p:cNvSpPr>
            <p:nvPr/>
          </p:nvSpPr>
          <p:spPr bwMode="auto">
            <a:xfrm>
              <a:off x="9817100" y="1979613"/>
              <a:ext cx="4095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23">
              <a:extLst>
                <a:ext uri="{FF2B5EF4-FFF2-40B4-BE49-F238E27FC236}">
                  <a16:creationId xmlns:a16="http://schemas.microsoft.com/office/drawing/2014/main" id="{D6BDB70C-6434-47FB-8ED6-1D1B7A06597C}"/>
                </a:ext>
              </a:extLst>
            </p:cNvPr>
            <p:cNvSpPr>
              <a:spLocks noChangeArrowheads="1"/>
            </p:cNvSpPr>
            <p:nvPr/>
          </p:nvSpPr>
          <p:spPr bwMode="auto">
            <a:xfrm>
              <a:off x="9817100" y="1979613"/>
              <a:ext cx="409575"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24">
              <a:extLst>
                <a:ext uri="{FF2B5EF4-FFF2-40B4-BE49-F238E27FC236}">
                  <a16:creationId xmlns:a16="http://schemas.microsoft.com/office/drawing/2014/main" id="{F8243134-3E5F-4178-926C-1B90A7D91E32}"/>
                </a:ext>
              </a:extLst>
            </p:cNvPr>
            <p:cNvSpPr>
              <a:spLocks noChangeArrowheads="1"/>
            </p:cNvSpPr>
            <p:nvPr/>
          </p:nvSpPr>
          <p:spPr bwMode="auto">
            <a:xfrm>
              <a:off x="9872663" y="2054226"/>
              <a:ext cx="298450"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25">
              <a:extLst>
                <a:ext uri="{FF2B5EF4-FFF2-40B4-BE49-F238E27FC236}">
                  <a16:creationId xmlns:a16="http://schemas.microsoft.com/office/drawing/2014/main" id="{284C6264-A5B3-4406-B437-A85B4E0C7525}"/>
                </a:ext>
              </a:extLst>
            </p:cNvPr>
            <p:cNvSpPr>
              <a:spLocks noChangeArrowheads="1"/>
            </p:cNvSpPr>
            <p:nvPr/>
          </p:nvSpPr>
          <p:spPr bwMode="auto">
            <a:xfrm>
              <a:off x="9872663" y="2146301"/>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26">
              <a:extLst>
                <a:ext uri="{FF2B5EF4-FFF2-40B4-BE49-F238E27FC236}">
                  <a16:creationId xmlns:a16="http://schemas.microsoft.com/office/drawing/2014/main" id="{C080EC2A-4E91-4C4B-9AD0-63384D3BE855}"/>
                </a:ext>
              </a:extLst>
            </p:cNvPr>
            <p:cNvSpPr>
              <a:spLocks noChangeArrowheads="1"/>
            </p:cNvSpPr>
            <p:nvPr/>
          </p:nvSpPr>
          <p:spPr bwMode="auto">
            <a:xfrm>
              <a:off x="9872663" y="2239963"/>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27">
              <a:extLst>
                <a:ext uri="{FF2B5EF4-FFF2-40B4-BE49-F238E27FC236}">
                  <a16:creationId xmlns:a16="http://schemas.microsoft.com/office/drawing/2014/main" id="{337BFA58-15D4-4013-ADCE-5B1CF786B803}"/>
                </a:ext>
              </a:extLst>
            </p:cNvPr>
            <p:cNvSpPr>
              <a:spLocks noChangeArrowheads="1"/>
            </p:cNvSpPr>
            <p:nvPr/>
          </p:nvSpPr>
          <p:spPr bwMode="auto">
            <a:xfrm>
              <a:off x="9872663" y="2332038"/>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28">
              <a:extLst>
                <a:ext uri="{FF2B5EF4-FFF2-40B4-BE49-F238E27FC236}">
                  <a16:creationId xmlns:a16="http://schemas.microsoft.com/office/drawing/2014/main" id="{81A52E57-4845-4A65-A1EE-95F6E3BB76A4}"/>
                </a:ext>
              </a:extLst>
            </p:cNvPr>
            <p:cNvSpPr>
              <a:spLocks noChangeArrowheads="1"/>
            </p:cNvSpPr>
            <p:nvPr/>
          </p:nvSpPr>
          <p:spPr bwMode="auto">
            <a:xfrm>
              <a:off x="9872663" y="2425701"/>
              <a:ext cx="168275"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101C6C4C-FD96-4450-BC55-2861794C0FAA}"/>
              </a:ext>
            </a:extLst>
          </p:cNvPr>
          <p:cNvGrpSpPr/>
          <p:nvPr/>
        </p:nvGrpSpPr>
        <p:grpSpPr>
          <a:xfrm>
            <a:off x="7916400" y="4471358"/>
            <a:ext cx="385016" cy="536732"/>
            <a:chOff x="7919089" y="3822427"/>
            <a:chExt cx="427038" cy="595313"/>
          </a:xfrm>
        </p:grpSpPr>
        <p:sp>
          <p:nvSpPr>
            <p:cNvPr id="46" name="AutoShape 30">
              <a:extLst>
                <a:ext uri="{FF2B5EF4-FFF2-40B4-BE49-F238E27FC236}">
                  <a16:creationId xmlns:a16="http://schemas.microsoft.com/office/drawing/2014/main" id="{E5F315F7-83B2-467D-BDBA-417CA5FA070A}"/>
                </a:ext>
              </a:extLst>
            </p:cNvPr>
            <p:cNvSpPr>
              <a:spLocks noChangeAspect="1" noChangeArrowheads="1" noTextEdit="1"/>
            </p:cNvSpPr>
            <p:nvPr/>
          </p:nvSpPr>
          <p:spPr bwMode="auto">
            <a:xfrm>
              <a:off x="7919089" y="3822427"/>
              <a:ext cx="4270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32">
              <a:extLst>
                <a:ext uri="{FF2B5EF4-FFF2-40B4-BE49-F238E27FC236}">
                  <a16:creationId xmlns:a16="http://schemas.microsoft.com/office/drawing/2014/main" id="{7249563F-2CFC-4280-BE7C-938DABA4E522}"/>
                </a:ext>
              </a:extLst>
            </p:cNvPr>
            <p:cNvSpPr>
              <a:spLocks noChangeArrowheads="1"/>
            </p:cNvSpPr>
            <p:nvPr/>
          </p:nvSpPr>
          <p:spPr bwMode="auto">
            <a:xfrm>
              <a:off x="7919089" y="3822427"/>
              <a:ext cx="427038" cy="4286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3">
              <a:extLst>
                <a:ext uri="{FF2B5EF4-FFF2-40B4-BE49-F238E27FC236}">
                  <a16:creationId xmlns:a16="http://schemas.microsoft.com/office/drawing/2014/main" id="{4CCD813F-D176-4A03-B001-D423A8A99721}"/>
                </a:ext>
              </a:extLst>
            </p:cNvPr>
            <p:cNvSpPr>
              <a:spLocks/>
            </p:cNvSpPr>
            <p:nvPr/>
          </p:nvSpPr>
          <p:spPr bwMode="auto">
            <a:xfrm>
              <a:off x="8039739" y="4362177"/>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34">
              <a:extLst>
                <a:ext uri="{FF2B5EF4-FFF2-40B4-BE49-F238E27FC236}">
                  <a16:creationId xmlns:a16="http://schemas.microsoft.com/office/drawing/2014/main" id="{23A41689-93BF-44BA-9C0F-699C96A9F5E3}"/>
                </a:ext>
              </a:extLst>
            </p:cNvPr>
            <p:cNvSpPr>
              <a:spLocks/>
            </p:cNvSpPr>
            <p:nvPr/>
          </p:nvSpPr>
          <p:spPr bwMode="auto">
            <a:xfrm>
              <a:off x="8039739" y="4287565"/>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5">
              <a:extLst>
                <a:ext uri="{FF2B5EF4-FFF2-40B4-BE49-F238E27FC236}">
                  <a16:creationId xmlns:a16="http://schemas.microsoft.com/office/drawing/2014/main" id="{4F376269-D682-4EDD-90E0-6E530BC4B988}"/>
                </a:ext>
              </a:extLst>
            </p:cNvPr>
            <p:cNvSpPr>
              <a:spLocks/>
            </p:cNvSpPr>
            <p:nvPr/>
          </p:nvSpPr>
          <p:spPr bwMode="auto">
            <a:xfrm>
              <a:off x="8039739" y="4193902"/>
              <a:ext cx="185738" cy="74613"/>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B0CE616-0411-4669-BFF3-D09DB13FB869}"/>
              </a:ext>
            </a:extLst>
          </p:cNvPr>
          <p:cNvGrpSpPr/>
          <p:nvPr/>
        </p:nvGrpSpPr>
        <p:grpSpPr>
          <a:xfrm>
            <a:off x="4206687" y="4459193"/>
            <a:ext cx="536731" cy="535300"/>
            <a:chOff x="3576866" y="3665747"/>
            <a:chExt cx="595312" cy="593725"/>
          </a:xfrm>
        </p:grpSpPr>
        <p:sp>
          <p:nvSpPr>
            <p:cNvPr id="52" name="AutoShape 37">
              <a:extLst>
                <a:ext uri="{FF2B5EF4-FFF2-40B4-BE49-F238E27FC236}">
                  <a16:creationId xmlns:a16="http://schemas.microsoft.com/office/drawing/2014/main" id="{D59C37B8-C464-449E-A2C1-919739CBD311}"/>
                </a:ext>
              </a:extLst>
            </p:cNvPr>
            <p:cNvSpPr>
              <a:spLocks noChangeAspect="1" noChangeArrowheads="1" noTextEdit="1"/>
            </p:cNvSpPr>
            <p:nvPr/>
          </p:nvSpPr>
          <p:spPr bwMode="auto">
            <a:xfrm>
              <a:off x="3576866" y="3665747"/>
              <a:ext cx="5953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39">
              <a:extLst>
                <a:ext uri="{FF2B5EF4-FFF2-40B4-BE49-F238E27FC236}">
                  <a16:creationId xmlns:a16="http://schemas.microsoft.com/office/drawing/2014/main" id="{71ED7FE6-0D1C-4507-BD0D-4F06D04E71B2}"/>
                </a:ext>
              </a:extLst>
            </p:cNvPr>
            <p:cNvSpPr>
              <a:spLocks/>
            </p:cNvSpPr>
            <p:nvPr/>
          </p:nvSpPr>
          <p:spPr bwMode="auto">
            <a:xfrm>
              <a:off x="3632428" y="3962610"/>
              <a:ext cx="484187" cy="241300"/>
            </a:xfrm>
            <a:custGeom>
              <a:avLst/>
              <a:gdLst>
                <a:gd name="T0" fmla="*/ 0 w 305"/>
                <a:gd name="T1" fmla="*/ 152 h 152"/>
                <a:gd name="T2" fmla="*/ 0 w 305"/>
                <a:gd name="T3" fmla="*/ 0 h 152"/>
                <a:gd name="T4" fmla="*/ 305 w 305"/>
                <a:gd name="T5" fmla="*/ 0 h 152"/>
                <a:gd name="T6" fmla="*/ 305 w 305"/>
                <a:gd name="T7" fmla="*/ 152 h 152"/>
              </a:gdLst>
              <a:ahLst/>
              <a:cxnLst>
                <a:cxn ang="0">
                  <a:pos x="T0" y="T1"/>
                </a:cxn>
                <a:cxn ang="0">
                  <a:pos x="T2" y="T3"/>
                </a:cxn>
                <a:cxn ang="0">
                  <a:pos x="T4" y="T5"/>
                </a:cxn>
                <a:cxn ang="0">
                  <a:pos x="T6" y="T7"/>
                </a:cxn>
              </a:cxnLst>
              <a:rect l="0" t="0" r="r" b="b"/>
              <a:pathLst>
                <a:path w="305" h="152">
                  <a:moveTo>
                    <a:pt x="0" y="152"/>
                  </a:moveTo>
                  <a:lnTo>
                    <a:pt x="0" y="0"/>
                  </a:lnTo>
                  <a:lnTo>
                    <a:pt x="305" y="0"/>
                  </a:lnTo>
                  <a:lnTo>
                    <a:pt x="305" y="152"/>
                  </a:lnTo>
                </a:path>
              </a:pathLst>
            </a:custGeom>
            <a:noFill/>
            <a:ln w="254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Line 40">
              <a:extLst>
                <a:ext uri="{FF2B5EF4-FFF2-40B4-BE49-F238E27FC236}">
                  <a16:creationId xmlns:a16="http://schemas.microsoft.com/office/drawing/2014/main" id="{CC6615DB-35DB-42D0-98C7-C00BF5706651}"/>
                </a:ext>
              </a:extLst>
            </p:cNvPr>
            <p:cNvSpPr>
              <a:spLocks noChangeShapeType="1"/>
            </p:cNvSpPr>
            <p:nvPr/>
          </p:nvSpPr>
          <p:spPr bwMode="auto">
            <a:xfrm>
              <a:off x="3873728" y="3743535"/>
              <a:ext cx="0" cy="466725"/>
            </a:xfrm>
            <a:prstGeom prst="line">
              <a:avLst/>
            </a:prstGeom>
            <a:noFill/>
            <a:ln w="2540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41">
              <a:extLst>
                <a:ext uri="{FF2B5EF4-FFF2-40B4-BE49-F238E27FC236}">
                  <a16:creationId xmlns:a16="http://schemas.microsoft.com/office/drawing/2014/main" id="{E33DE89E-0982-4A48-82BB-64A5E129BA17}"/>
                </a:ext>
              </a:extLst>
            </p:cNvPr>
            <p:cNvSpPr>
              <a:spLocks noChangeArrowheads="1"/>
            </p:cNvSpPr>
            <p:nvPr/>
          </p:nvSpPr>
          <p:spPr bwMode="auto">
            <a:xfrm>
              <a:off x="3818166" y="4148347"/>
              <a:ext cx="112712"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42">
              <a:extLst>
                <a:ext uri="{FF2B5EF4-FFF2-40B4-BE49-F238E27FC236}">
                  <a16:creationId xmlns:a16="http://schemas.microsoft.com/office/drawing/2014/main" id="{5E0DC004-DF74-4252-9678-79AA5B5617DE}"/>
                </a:ext>
              </a:extLst>
            </p:cNvPr>
            <p:cNvSpPr>
              <a:spLocks noChangeArrowheads="1"/>
            </p:cNvSpPr>
            <p:nvPr/>
          </p:nvSpPr>
          <p:spPr bwMode="auto">
            <a:xfrm>
              <a:off x="3818166" y="3665747"/>
              <a:ext cx="112712" cy="1111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43">
              <a:extLst>
                <a:ext uri="{FF2B5EF4-FFF2-40B4-BE49-F238E27FC236}">
                  <a16:creationId xmlns:a16="http://schemas.microsoft.com/office/drawing/2014/main" id="{7D1D9AD8-ED8A-407E-915C-EA5C3B0EF680}"/>
                </a:ext>
              </a:extLst>
            </p:cNvPr>
            <p:cNvSpPr>
              <a:spLocks noChangeArrowheads="1"/>
            </p:cNvSpPr>
            <p:nvPr/>
          </p:nvSpPr>
          <p:spPr bwMode="auto">
            <a:xfrm>
              <a:off x="4061053" y="4148347"/>
              <a:ext cx="111125" cy="1111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44">
              <a:extLst>
                <a:ext uri="{FF2B5EF4-FFF2-40B4-BE49-F238E27FC236}">
                  <a16:creationId xmlns:a16="http://schemas.microsoft.com/office/drawing/2014/main" id="{5A80AFBF-42BC-457B-A446-5B0B4515EB6F}"/>
                </a:ext>
              </a:extLst>
            </p:cNvPr>
            <p:cNvSpPr>
              <a:spLocks noChangeArrowheads="1"/>
            </p:cNvSpPr>
            <p:nvPr/>
          </p:nvSpPr>
          <p:spPr bwMode="auto">
            <a:xfrm>
              <a:off x="3576866" y="4148347"/>
              <a:ext cx="111125"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5480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100"/>
                                  </p:stCondLst>
                                  <p:childTnLst>
                                    <p:animMotion origin="layout" path="M 1.875E-6 -4.81481E-6 L 1.875E-6 0.01899 " pathEditMode="relative" rAng="0" ptsTypes="AA">
                                      <p:cBhvr>
                                        <p:cTn id="9" dur="700" spd="-100000" fill="hold"/>
                                        <p:tgtEl>
                                          <p:spTgt spid="28"/>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nodeType="withEffect">
                                  <p:stCondLst>
                                    <p:cond delay="100"/>
                                  </p:stCondLst>
                                  <p:childTnLst>
                                    <p:animMotion origin="layout" path="M 1.875E-6 -4.81481E-6 L 1.875E-6 0.01899 " pathEditMode="relative" rAng="0" ptsTypes="AA">
                                      <p:cBhvr>
                                        <p:cTn id="14" dur="700" spd="-100000" fill="hold"/>
                                        <p:tgtEl>
                                          <p:spTgt spid="63"/>
                                        </p:tgtEl>
                                        <p:attrNameLst>
                                          <p:attrName>ppt_x</p:attrName>
                                          <p:attrName>ppt_y</p:attrName>
                                        </p:attrNameLst>
                                      </p:cBhvr>
                                      <p:rCtr x="0" y="94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2.91667E-6 -7.40741E-7 L -2.91667E-6 0.01898 " pathEditMode="relative" rAng="0" ptsTypes="AA">
                                      <p:cBhvr>
                                        <p:cTn id="19" dur="700" spd="-100000" fill="hold"/>
                                        <p:tgtEl>
                                          <p:spTgt spid="13"/>
                                        </p:tgtEl>
                                        <p:attrNameLst>
                                          <p:attrName>ppt_x</p:attrName>
                                          <p:attrName>ppt_y</p:attrName>
                                        </p:attrNameLst>
                                      </p:cBhvr>
                                      <p:rCtr x="0" y="94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875E-6 -4.81481E-6 L 1.875E-6 0.01899 " pathEditMode="relative" rAng="0" ptsTypes="AA">
                                      <p:cBhvr>
                                        <p:cTn id="24" dur="700" spd="-100000" fill="hold"/>
                                        <p:tgtEl>
                                          <p:spTgt spid="9"/>
                                        </p:tgtEl>
                                        <p:attrNameLst>
                                          <p:attrName>ppt_x</p:attrName>
                                          <p:attrName>ppt_y</p:attrName>
                                        </p:attrNameLst>
                                      </p:cBhvr>
                                      <p:rCtr x="0" y="949"/>
                                    </p:animMotion>
                                  </p:childTnLst>
                                </p:cTn>
                              </p:par>
                              <p:par>
                                <p:cTn id="25" presetID="10" presetClass="entr" presetSubtype="0" fill="hold" nodeType="withEffect">
                                  <p:stCondLst>
                                    <p:cond delay="1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100"/>
                                  </p:stCondLst>
                                  <p:childTnLst>
                                    <p:animMotion origin="layout" path="M 1.875E-6 -4.81481E-6 L 1.875E-6 0.01899 " pathEditMode="relative" rAng="0" ptsTypes="AA">
                                      <p:cBhvr>
                                        <p:cTn id="29" dur="700" spd="-100000" fill="hold"/>
                                        <p:tgtEl>
                                          <p:spTgt spid="60"/>
                                        </p:tgtEl>
                                        <p:attrNameLst>
                                          <p:attrName>ppt_x</p:attrName>
                                          <p:attrName>ppt_y</p:attrName>
                                        </p:attrNameLst>
                                      </p:cBhvr>
                                      <p:rCtr x="0" y="949"/>
                                    </p:animMotion>
                                  </p:childTnLst>
                                </p:cTn>
                              </p:par>
                              <p:par>
                                <p:cTn id="30" presetID="10" presetClass="entr" presetSubtype="0" fill="hold" grpId="0" nodeType="withEffect">
                                  <p:stCondLst>
                                    <p:cond delay="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100"/>
                                  </p:stCondLst>
                                  <p:childTnLst>
                                    <p:animMotion origin="layout" path="M 1.875E-6 -4.81481E-6 L 1.875E-6 0.01899 " pathEditMode="relative" rAng="0" ptsTypes="AA">
                                      <p:cBhvr>
                                        <p:cTn id="34" dur="700" spd="-100000" fill="hold"/>
                                        <p:tgtEl>
                                          <p:spTgt spid="6"/>
                                        </p:tgtEl>
                                        <p:attrNameLst>
                                          <p:attrName>ppt_x</p:attrName>
                                          <p:attrName>ppt_y</p:attrName>
                                        </p:attrNameLst>
                                      </p:cBhvr>
                                      <p:rCtr x="0" y="949"/>
                                    </p:animMotion>
                                  </p:childTnLst>
                                </p:cTn>
                              </p:par>
                              <p:par>
                                <p:cTn id="35" presetID="10" presetClass="entr" presetSubtype="0" fill="hold" grpId="0" nodeType="withEffect">
                                  <p:stCondLst>
                                    <p:cond delay="1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100"/>
                                  </p:stCondLst>
                                  <p:childTnLst>
                                    <p:animMotion origin="layout" path="M 1.875E-6 -4.81481E-6 L 1.875E-6 0.01899 " pathEditMode="relative" rAng="0" ptsTypes="AA">
                                      <p:cBhvr>
                                        <p:cTn id="39" dur="700" spd="-100000" fill="hold"/>
                                        <p:tgtEl>
                                          <p:spTgt spid="29"/>
                                        </p:tgtEl>
                                        <p:attrNameLst>
                                          <p:attrName>ppt_x</p:attrName>
                                          <p:attrName>ppt_y</p:attrName>
                                        </p:attrNameLst>
                                      </p:cBhvr>
                                      <p:rCtr x="0" y="949"/>
                                    </p:animMotion>
                                  </p:childTnLst>
                                </p:cTn>
                              </p:par>
                              <p:par>
                                <p:cTn id="40" presetID="10" presetClass="entr" presetSubtype="0" fill="hold" nodeType="withEffect">
                                  <p:stCondLst>
                                    <p:cond delay="1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42" presetClass="path" presetSubtype="0" decel="100000" fill="hold" nodeType="withEffect">
                                  <p:stCondLst>
                                    <p:cond delay="100"/>
                                  </p:stCondLst>
                                  <p:childTnLst>
                                    <p:animMotion origin="layout" path="M 1.875E-6 -4.81481E-6 L 1.875E-6 0.01899 " pathEditMode="relative" rAng="0" ptsTypes="AA">
                                      <p:cBhvr>
                                        <p:cTn id="44" dur="700" spd="-100000" fill="hold"/>
                                        <p:tgtEl>
                                          <p:spTgt spid="59"/>
                                        </p:tgtEl>
                                        <p:attrNameLst>
                                          <p:attrName>ppt_x</p:attrName>
                                          <p:attrName>ppt_y</p:attrName>
                                        </p:attrNameLst>
                                      </p:cBhvr>
                                      <p:rCtr x="0" y="94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1.875E-6 -4.81481E-6 L 1.875E-6 0.01899 " pathEditMode="relative" rAng="0" ptsTypes="AA">
                                      <p:cBhvr>
                                        <p:cTn id="49" dur="700" spd="-100000" fill="hold"/>
                                        <p:tgtEl>
                                          <p:spTgt spid="20"/>
                                        </p:tgtEl>
                                        <p:attrNameLst>
                                          <p:attrName>ppt_x</p:attrName>
                                          <p:attrName>ppt_y</p:attrName>
                                        </p:attrNameLst>
                                      </p:cBhvr>
                                      <p:rCtr x="0" y="94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2.29167E-6 -2.22222E-6 L 2.29167E-6 0.01898 " pathEditMode="relative" rAng="0" ptsTypes="AA">
                                      <p:cBhvr>
                                        <p:cTn id="54" dur="700" spd="-100000" fill="hold"/>
                                        <p:tgtEl>
                                          <p:spTgt spid="16"/>
                                        </p:tgtEl>
                                        <p:attrNameLst>
                                          <p:attrName>ppt_x</p:attrName>
                                          <p:attrName>ppt_y</p:attrName>
                                        </p:attrNameLst>
                                      </p:cBhvr>
                                      <p:rCtr x="0" y="949"/>
                                    </p:animMotion>
                                  </p:childTnLst>
                                </p:cTn>
                              </p:par>
                              <p:par>
                                <p:cTn id="55" presetID="10" presetClass="entr" presetSubtype="0" fill="hold" nodeType="withEffect">
                                  <p:stCondLst>
                                    <p:cond delay="1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100"/>
                                  </p:stCondLst>
                                  <p:childTnLst>
                                    <p:animMotion origin="layout" path="M 2.70833E-6 -3.7037E-7 L 2.70833E-6 0.01898 " pathEditMode="relative" rAng="0" ptsTypes="AA">
                                      <p:cBhvr>
                                        <p:cTn id="59" dur="700" spd="-100000" fill="hold"/>
                                        <p:tgtEl>
                                          <p:spTgt spid="62"/>
                                        </p:tgtEl>
                                        <p:attrNameLst>
                                          <p:attrName>ppt_x</p:attrName>
                                          <p:attrName>ppt_y</p:attrName>
                                        </p:attrNameLst>
                                      </p:cBhvr>
                                      <p:rCtr x="0" y="94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2.91667E-6 4.07407E-6 L 2.91667E-6 0.01898 " pathEditMode="relative" rAng="0" ptsTypes="AA">
                                      <p:cBhvr>
                                        <p:cTn id="64" dur="700" spd="-100000" fill="hold"/>
                                        <p:tgtEl>
                                          <p:spTgt spid="3"/>
                                        </p:tgtEl>
                                        <p:attrNameLst>
                                          <p:attrName>ppt_x</p:attrName>
                                          <p:attrName>ppt_y</p:attrName>
                                        </p:attrNameLst>
                                      </p:cBhvr>
                                      <p:rCtr x="0" y="949"/>
                                    </p:animMotion>
                                  </p:childTnLst>
                                </p:cTn>
                              </p:par>
                              <p:par>
                                <p:cTn id="65" presetID="10" presetClass="entr" presetSubtype="0" fill="hold" grpId="0" nodeType="withEffect">
                                  <p:stCondLst>
                                    <p:cond delay="1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42" presetClass="path" presetSubtype="0" decel="100000" fill="hold" grpId="1" nodeType="withEffect">
                                  <p:stCondLst>
                                    <p:cond delay="100"/>
                                  </p:stCondLst>
                                  <p:childTnLst>
                                    <p:animMotion origin="layout" path="M -4.16667E-6 -2.22222E-6 L -4.16667E-6 0.01898 " pathEditMode="relative" rAng="0" ptsTypes="AA">
                                      <p:cBhvr>
                                        <p:cTn id="69" dur="700" spd="-100000" fill="hold"/>
                                        <p:tgtEl>
                                          <p:spTgt spid="18"/>
                                        </p:tgtEl>
                                        <p:attrNameLst>
                                          <p:attrName>ppt_x</p:attrName>
                                          <p:attrName>ppt_y</p:attrName>
                                        </p:attrNameLst>
                                      </p:cBhvr>
                                      <p:rCtr x="0" y="949"/>
                                    </p:animMotion>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42" presetClass="path" presetSubtype="0" decel="100000" fill="hold" nodeType="withEffect">
                                  <p:stCondLst>
                                    <p:cond delay="100"/>
                                  </p:stCondLst>
                                  <p:childTnLst>
                                    <p:animMotion origin="layout" path="M -4.16667E-6 -3.7037E-6 L -4.16667E-6 0.01899 " pathEditMode="relative" rAng="0" ptsTypes="AA">
                                      <p:cBhvr>
                                        <p:cTn id="74" dur="700" spd="-100000" fill="hold"/>
                                        <p:tgtEl>
                                          <p:spTgt spid="61"/>
                                        </p:tgtEl>
                                        <p:attrNameLst>
                                          <p:attrName>ppt_x</p:attrName>
                                          <p:attrName>ppt_y</p:attrName>
                                        </p:attrNameLst>
                                      </p:cBhvr>
                                      <p:rCtr x="0" y="949"/>
                                    </p:animMotion>
                                  </p:childTnLst>
                                </p:cTn>
                              </p:par>
                              <p:par>
                                <p:cTn id="75" presetID="10" presetClass="entr" presetSubtype="0" fill="hold" grpId="0" nodeType="withEffect">
                                  <p:stCondLst>
                                    <p:cond delay="1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100"/>
                                  </p:stCondLst>
                                  <p:childTnLst>
                                    <p:animMotion origin="layout" path="M -4.16667E-6 4.07407E-6 L -4.16667E-6 0.01898 " pathEditMode="relative" rAng="0" ptsTypes="AA">
                                      <p:cBhvr>
                                        <p:cTn id="79"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16" grpId="0" animBg="1"/>
      <p:bldP spid="16" grpId="1" animBg="1"/>
      <p:bldP spid="18" grpId="0" animBg="1"/>
      <p:bldP spid="18" grpId="1" animBg="1"/>
      <p:bldP spid="9" grpId="0" animBg="1"/>
      <p:bldP spid="9" grpId="1" animBg="1"/>
      <p:bldP spid="6" grpId="0"/>
      <p:bldP spid="6" grpId="1"/>
      <p:bldP spid="13" grpId="0"/>
      <p:bldP spid="13" grpId="1"/>
      <p:bldP spid="28" grpId="0" animBg="1"/>
      <p:bldP spid="28" grpId="1" animBg="1"/>
      <p:bldP spid="20" grpId="0"/>
      <p:bldP spid="20" grpId="1"/>
      <p:bldP spid="29" grpId="0" animBg="1"/>
      <p:bldP spid="2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2123797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213CA50-45A8-4B8A-B6AB-A816D1B5963D}"/>
              </a:ext>
            </a:extLst>
          </p:cNvPr>
          <p:cNvGraphicFramePr>
            <a:graphicFrameLocks noGrp="1"/>
          </p:cNvGraphicFramePr>
          <p:nvPr>
            <p:extLst>
              <p:ext uri="{D42A27DB-BD31-4B8C-83A1-F6EECF244321}">
                <p14:modId xmlns:p14="http://schemas.microsoft.com/office/powerpoint/2010/main" val="1229504260"/>
              </p:ext>
            </p:extLst>
          </p:nvPr>
        </p:nvGraphicFramePr>
        <p:xfrm>
          <a:off x="432389" y="899132"/>
          <a:ext cx="11001154" cy="5806642"/>
        </p:xfrm>
        <a:graphic>
          <a:graphicData uri="http://schemas.openxmlformats.org/drawingml/2006/table">
            <a:tbl>
              <a:tblPr firstRow="1" bandRow="1">
                <a:tableStyleId>{5C22544A-7EE6-4342-B048-85BDC9FD1C3A}</a:tableStyleId>
              </a:tblPr>
              <a:tblGrid>
                <a:gridCol w="1680299">
                  <a:extLst>
                    <a:ext uri="{9D8B030D-6E8A-4147-A177-3AD203B41FA5}">
                      <a16:colId xmlns:a16="http://schemas.microsoft.com/office/drawing/2014/main" val="163173438"/>
                    </a:ext>
                  </a:extLst>
                </a:gridCol>
                <a:gridCol w="1919194">
                  <a:extLst>
                    <a:ext uri="{9D8B030D-6E8A-4147-A177-3AD203B41FA5}">
                      <a16:colId xmlns:a16="http://schemas.microsoft.com/office/drawing/2014/main" val="102632042"/>
                    </a:ext>
                  </a:extLst>
                </a:gridCol>
                <a:gridCol w="7401661">
                  <a:extLst>
                    <a:ext uri="{9D8B030D-6E8A-4147-A177-3AD203B41FA5}">
                      <a16:colId xmlns:a16="http://schemas.microsoft.com/office/drawing/2014/main" val="524840548"/>
                    </a:ext>
                  </a:extLst>
                </a:gridCol>
              </a:tblGrid>
              <a:tr h="376640">
                <a:tc gridSpan="3">
                  <a:txBody>
                    <a:bodyPr/>
                    <a:lstStyle/>
                    <a:p>
                      <a:r>
                        <a:rPr lang="en-US" sz="1300" b="0" kern="1200" dirty="0">
                          <a:solidFill>
                            <a:schemeClr val="bg1"/>
                          </a:solidFill>
                          <a:latin typeface="+mn-lt"/>
                          <a:ea typeface="+mn-ea"/>
                          <a:cs typeface="+mn-cs"/>
                        </a:rPr>
                        <a:t>Morning : Overview/Ready/Govern/Manage – 3 </a:t>
                      </a:r>
                      <a:r>
                        <a:rPr lang="en-US" sz="1300" b="0" kern="1200" dirty="0" err="1">
                          <a:solidFill>
                            <a:schemeClr val="bg1"/>
                          </a:solidFill>
                          <a:latin typeface="+mn-lt"/>
                          <a:ea typeface="+mn-ea"/>
                          <a:cs typeface="+mn-cs"/>
                        </a:rPr>
                        <a:t>hrs</a:t>
                      </a:r>
                      <a:endParaRPr lang="en-US" sz="1300" b="0" kern="1200" dirty="0">
                        <a:solidFill>
                          <a:schemeClr val="bg1"/>
                        </a:solidFill>
                        <a:latin typeface="+mn-lt"/>
                        <a:ea typeface="+mn-ea"/>
                        <a:cs typeface="+mn-cs"/>
                      </a:endParaRP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3088757"/>
                  </a:ext>
                </a:extLst>
              </a:tr>
              <a:tr h="376640">
                <a:tc>
                  <a:txBody>
                    <a:bodyPr/>
                    <a:lstStyle/>
                    <a:p>
                      <a:r>
                        <a:rPr lang="en-US" sz="1300" b="0" i="0" kern="1200" dirty="0">
                          <a:solidFill>
                            <a:schemeClr val="bg1"/>
                          </a:solidFill>
                          <a:latin typeface="+mn-lt"/>
                          <a:ea typeface="+mn-ea"/>
                          <a:cs typeface="+mn-cs"/>
                        </a:rPr>
                        <a:t>Level</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kern="1200" dirty="0">
                          <a:solidFill>
                            <a:schemeClr val="bg1"/>
                          </a:solidFill>
                          <a:latin typeface="+mn-lt"/>
                          <a:ea typeface="+mn-ea"/>
                          <a:cs typeface="+mn-cs"/>
                        </a:rPr>
                        <a:t>Duration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kern="1200" dirty="0">
                          <a:solidFill>
                            <a:schemeClr val="bg1"/>
                          </a:solidFill>
                          <a:latin typeface="+mn-lt"/>
                          <a:ea typeface="+mn-ea"/>
                          <a:cs typeface="+mn-cs"/>
                        </a:rPr>
                        <a:t>Content</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2597475"/>
                  </a:ext>
                </a:extLst>
              </a:tr>
              <a:tr h="602255">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rPr>
                        <a:t>L100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30min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Cloud Adoption Framework Overview</a:t>
                      </a:r>
                    </a:p>
                    <a:p>
                      <a:r>
                        <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Provide an overview of the Cloud Adoption Framework and help customers think about their cloud strategy and create an actionable cloud adoption plan.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4126231"/>
                  </a:ext>
                </a:extLst>
              </a:tr>
              <a:tr h="790474">
                <a:tc>
                  <a:txBody>
                    <a:bodyPr/>
                    <a:lstStyle/>
                    <a:p>
                      <a:pPr algn="l"/>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60 min</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Unlock cloud adoption using Azure landing zones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t>
                      </a:r>
                    </a:p>
                    <a:p>
                      <a:pPr marL="0" marR="0" lvl="0" indent="0" algn="l" rtl="0" eaLnBrk="1" fontAlgn="auto" latinLnBrk="0" hangingPunct="1">
                        <a:lnSpc>
                          <a:spcPct val="100000"/>
                        </a:lnSpc>
                        <a:spcBef>
                          <a:spcPts val="0"/>
                        </a:spcBef>
                        <a:spcAft>
                          <a:spcPts val="0"/>
                        </a:spcAft>
                        <a:buFontTx/>
                        <a:buNone/>
                      </a:pPr>
                      <a:r>
                        <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Provide an overview of the Azure landing zones, why are they important and what are the different landing zones implementation options. Customers will also go through an operating model exercise to decide what option would best suit their needs. </a:t>
                      </a:r>
                      <a:endPar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753884"/>
                  </a:ext>
                </a:extLst>
              </a:tr>
              <a:tr h="601228">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45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a:rPr>
                        <a:t>Establish cloud governance using the Cloud Adoption Framework</a:t>
                      </a:r>
                    </a:p>
                    <a:p>
                      <a:pPr marL="0" marR="0" lvl="0" indent="0" algn="l" rtl="0" eaLnBrk="1" fontAlgn="auto" latinLnBrk="0" hangingPunct="1">
                        <a:lnSpc>
                          <a:spcPct val="100000"/>
                        </a:lnSpc>
                        <a:spcBef>
                          <a:spcPts val="0"/>
                        </a:spcBef>
                        <a:spcAft>
                          <a:spcPts val="0"/>
                        </a:spcAft>
                        <a:buFontTx/>
                        <a:buNone/>
                      </a:pPr>
                      <a:r>
                        <a:rPr lang="en-US" sz="1100" b="0" i="0" kern="1200" dirty="0">
                          <a:solidFill>
                            <a:schemeClr val="bg1"/>
                          </a:solidFill>
                          <a:effectLst/>
                          <a:latin typeface="+mn-lt"/>
                          <a:ea typeface="+mn-ea"/>
                          <a:cs typeface="+mn-cs"/>
                        </a:rPr>
                        <a:t>Leverage the agile, iterative methodology to enable governance maturity without impeding migration or innovation.</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13969"/>
                  </a:ext>
                </a:extLst>
              </a:tr>
              <a:tr h="603894">
                <a:tc>
                  <a:txBody>
                    <a:bodyPr/>
                    <a:lstStyle/>
                    <a:p>
                      <a:pPr algn="l"/>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L200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300" b="1" i="0" u="none" strike="noStrike" kern="1200" cap="none" spc="0" normalizeH="0" baseline="0" noProof="0" dirty="0">
                          <a:ln>
                            <a:noFill/>
                          </a:ln>
                          <a:solidFill>
                            <a:schemeClr val="bg1"/>
                          </a:solidFill>
                          <a:effectLst/>
                          <a:uLnTx/>
                          <a:uFillTx/>
                          <a:latin typeface="Calibri" panose="020F0502020204030204"/>
                        </a:rPr>
                        <a:t>Manage your cloud operations to achieve business value</a:t>
                      </a:r>
                    </a:p>
                    <a:p>
                      <a:pPr lvl="0" algn="l">
                        <a:lnSpc>
                          <a:spcPct val="100000"/>
                        </a:lnSpc>
                        <a:spcBef>
                          <a:spcPts val="0"/>
                        </a:spcBef>
                        <a:spcAft>
                          <a:spcPts val="0"/>
                        </a:spcAft>
                        <a:buNone/>
                      </a:pPr>
                      <a:r>
                        <a:rPr lang="en-US" sz="1100" b="0" i="0" u="none" strike="noStrike" kern="1200" cap="none" spc="0" normalizeH="0" baseline="0" noProof="0" dirty="0">
                          <a:ln>
                            <a:noFill/>
                          </a:ln>
                          <a:solidFill>
                            <a:schemeClr val="bg1"/>
                          </a:solidFill>
                          <a:effectLst/>
                          <a:uLnTx/>
                          <a:uFillTx/>
                          <a:latin typeface="Calibri" panose="020F0502020204030204"/>
                        </a:rPr>
                        <a:t>Learn the best practices to support ongoing cloud operations to deliver tangible business outcomes.</a:t>
                      </a:r>
                      <a:endParaRPr lang="en-US" sz="1100" b="0" i="0" u="none" strike="noStrike" kern="1200" cap="none" spc="0" normalizeH="0" baseline="0" noProof="0" dirty="0">
                        <a:ln>
                          <a:noFill/>
                        </a:ln>
                        <a:solidFill>
                          <a:schemeClr val="bg1"/>
                        </a:solidFill>
                        <a:effectLst/>
                        <a:uLnTx/>
                        <a:uFillTx/>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0757450"/>
                  </a:ext>
                </a:extLst>
              </a:tr>
              <a:tr h="37664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mn-lt"/>
                          <a:ea typeface="+mn-ea"/>
                          <a:cs typeface="+mn-cs"/>
                        </a:rPr>
                        <a:t>Afternoon : Hands-On Exercises – 3hrs.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0960006"/>
                  </a:ext>
                </a:extLst>
              </a:tr>
              <a:tr h="376640">
                <a:tc rowSpan="5">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rPr>
                        <a:t>L300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i="0">
                          <a:solidFill>
                            <a:schemeClr val="bg1"/>
                          </a:solidFill>
                        </a:rPr>
                        <a:t>15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Introducing Hands-on-lab(HOL) process &amp; goals for the afternoon</a:t>
                      </a:r>
                      <a:endParaRPr lang="en-US" sz="13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3266026"/>
                  </a:ext>
                </a:extLst>
              </a:tr>
              <a:tr h="427759">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30 min </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1</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Start</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small</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and expand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landing zone implementation option </a:t>
                      </a:r>
                      <a:endPar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6304640"/>
                  </a:ext>
                </a:extLst>
              </a:tr>
              <a:tr h="627626">
                <a:tc vMerge="1">
                  <a:txBody>
                    <a:bodyPr/>
                    <a:lstStyle/>
                    <a:p>
                      <a:endParaRPr lang="en-US"/>
                    </a:p>
                  </a:txBody>
                  <a:tcPr/>
                </a:tc>
                <a:tc>
                  <a:txBody>
                    <a:bodyPr/>
                    <a:lstStyle/>
                    <a:p>
                      <a:pPr lvl="0">
                        <a:buNone/>
                      </a:pPr>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45 min </a:t>
                      </a:r>
                      <a:endParaRPr kumimoji="0" lang="en-US" sz="1700" i="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HOL 2: </a:t>
                      </a:r>
                      <a:r>
                        <a:rPr lang="en-US" sz="1300" b="1" i="0" u="none" strike="noStrike" kern="1200" cap="none" spc="0" normalizeH="0" baseline="0" dirty="0">
                          <a:ln>
                            <a:noFill/>
                          </a:ln>
                          <a:solidFill>
                            <a:schemeClr val="bg1"/>
                          </a:solidFill>
                          <a:effectLst/>
                          <a:uLnTx/>
                          <a:uFillTx/>
                          <a:latin typeface="Calibri" panose="020F0502020204030204"/>
                          <a:ea typeface="+mn-ea"/>
                          <a:cs typeface="Segoe UI Light"/>
                        </a:rPr>
                        <a:t>Governance</a:t>
                      </a: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 </a:t>
                      </a:r>
                      <a:endParaRPr lang="en-US" sz="1300" b="0" i="0" u="none" strike="noStrike" kern="1200" cap="none" spc="0" normalizeH="0" baseline="0" noProof="0" dirty="0">
                        <a:ln>
                          <a:noFill/>
                        </a:ln>
                        <a:solidFill>
                          <a:schemeClr val="bg1"/>
                        </a:solidFill>
                        <a:effectLst/>
                        <a:highlight>
                          <a:srgbClr val="00FF00"/>
                        </a:highlight>
                        <a:uLnTx/>
                        <a:uFillTx/>
                      </a:endParaRPr>
                    </a:p>
                    <a:p>
                      <a:pPr lvl="1">
                        <a:buNone/>
                      </a:pPr>
                      <a:r>
                        <a:rPr lang="en-US" sz="1200" b="0" i="0" u="none" strike="noStrike" kern="1200" cap="none" spc="0" normalizeH="0" baseline="0" dirty="0">
                          <a:ln>
                            <a:noFill/>
                          </a:ln>
                          <a:solidFill>
                            <a:schemeClr val="bg1"/>
                          </a:solidFill>
                          <a:effectLst/>
                          <a:uLnTx/>
                          <a:uFillTx/>
                          <a:latin typeface="Calibri" panose="020F0502020204030204"/>
                          <a:ea typeface="+mn-ea"/>
                          <a:cs typeface="Segoe UI Light"/>
                        </a:rPr>
                        <a:t>Create a governance MVP by setting up management groups, resource groups, cost management and  RBAC</a:t>
                      </a:r>
                      <a:endParaRPr kumimoji="0" lang="en-US" sz="15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59242"/>
                  </a:ext>
                </a:extLst>
              </a:tr>
              <a:tr h="338713">
                <a:tc vMerge="1">
                  <a:txBody>
                    <a:bodyPr/>
                    <a:lstStyle/>
                    <a:p>
                      <a:endParaRPr lang="en-US"/>
                    </a:p>
                  </a:txBody>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60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3:</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Enterprise scale</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landing zones lab</a:t>
                      </a:r>
                      <a:endPar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135471"/>
                  </a:ext>
                </a:extLst>
              </a:tr>
              <a:tr h="284460">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Next steps &amp; how to get started</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2075268"/>
                  </a:ext>
                </a:extLst>
              </a:tr>
            </a:tbl>
          </a:graphicData>
        </a:graphic>
      </p:graphicFrame>
      <p:sp>
        <p:nvSpPr>
          <p:cNvPr id="10" name="TextBox 9">
            <a:extLst>
              <a:ext uri="{FF2B5EF4-FFF2-40B4-BE49-F238E27FC236}">
                <a16:creationId xmlns:a16="http://schemas.microsoft.com/office/drawing/2014/main" id="{8318D2D2-1D7D-4EC5-83E8-6FDDCE40E501}"/>
              </a:ext>
            </a:extLst>
          </p:cNvPr>
          <p:cNvSpPr txBox="1"/>
          <p:nvPr/>
        </p:nvSpPr>
        <p:spPr>
          <a:xfrm>
            <a:off x="432389" y="252801"/>
            <a:ext cx="11001155" cy="646331"/>
          </a:xfrm>
          <a:prstGeom prst="rect">
            <a:avLst/>
          </a:prstGeom>
          <a:solidFill>
            <a:schemeClr val="tx1"/>
          </a:solidFill>
        </p:spPr>
        <p:txBody>
          <a:bodyPr wrap="square">
            <a:spAutoFit/>
          </a:bodyPr>
          <a:lstStyle/>
          <a:p>
            <a:r>
              <a:rPr lang="en-US" sz="1800" dirty="0">
                <a:solidFill>
                  <a:schemeClr val="bg1"/>
                </a:solidFill>
                <a:latin typeface="+mj-lt"/>
              </a:rPr>
              <a:t>Azure Virtual Workshop: </a:t>
            </a:r>
          </a:p>
          <a:p>
            <a:r>
              <a:rPr lang="en-US" sz="1800" dirty="0">
                <a:solidFill>
                  <a:schemeClr val="bg1"/>
                </a:solidFill>
                <a:latin typeface="+mj-lt"/>
              </a:rPr>
              <a:t>Prepare your landing zone using Cloud Adoption Framework </a:t>
            </a:r>
          </a:p>
        </p:txBody>
      </p:sp>
      <p:sp>
        <p:nvSpPr>
          <p:cNvPr id="11" name="Rectangle 10">
            <a:extLst>
              <a:ext uri="{FF2B5EF4-FFF2-40B4-BE49-F238E27FC236}">
                <a16:creationId xmlns:a16="http://schemas.microsoft.com/office/drawing/2014/main" id="{7A01C8BA-07F3-47C6-A0EA-EDEC7B7C3E83}"/>
              </a:ext>
            </a:extLst>
          </p:cNvPr>
          <p:cNvSpPr/>
          <p:nvPr/>
        </p:nvSpPr>
        <p:spPr bwMode="auto">
          <a:xfrm>
            <a:off x="432387" y="1642263"/>
            <a:ext cx="11001153" cy="646332"/>
          </a:xfrm>
          <a:prstGeom prst="rect">
            <a:avLst/>
          </a:prstGeom>
          <a:no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1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7EC22-2E4A-41A2-8467-F498D946A0BE}"/>
              </a:ext>
            </a:extLst>
          </p:cNvPr>
          <p:cNvSpPr>
            <a:spLocks noGrp="1"/>
          </p:cNvSpPr>
          <p:nvPr>
            <p:ph type="title"/>
          </p:nvPr>
        </p:nvSpPr>
        <p:spPr/>
        <p:txBody>
          <a:bodyPr/>
          <a:lstStyle/>
          <a:p>
            <a:r>
              <a:rPr lang="en-US" sz="2750" dirty="0"/>
              <a:t>Agenda</a:t>
            </a:r>
          </a:p>
        </p:txBody>
      </p:sp>
      <p:sp>
        <p:nvSpPr>
          <p:cNvPr id="8" name="Text Placeholder 7">
            <a:extLst>
              <a:ext uri="{FF2B5EF4-FFF2-40B4-BE49-F238E27FC236}">
                <a16:creationId xmlns:a16="http://schemas.microsoft.com/office/drawing/2014/main" id="{921E7999-BDE3-41B6-B708-986C624385F5}"/>
              </a:ext>
            </a:extLst>
          </p:cNvPr>
          <p:cNvSpPr>
            <a:spLocks noGrp="1"/>
          </p:cNvSpPr>
          <p:nvPr>
            <p:ph type="body" sz="quarter" idx="11"/>
          </p:nvPr>
        </p:nvSpPr>
        <p:spPr>
          <a:xfrm>
            <a:off x="2934586" y="1168942"/>
            <a:ext cx="9257414" cy="3786998"/>
          </a:xfrm>
        </p:spPr>
        <p:txBody>
          <a:bodyPr/>
          <a:lstStyle/>
          <a:p>
            <a:pPr>
              <a:spcAft>
                <a:spcPts val="1800"/>
              </a:spcAft>
            </a:pPr>
            <a:r>
              <a:rPr lang="en-US" sz="2400" dirty="0">
                <a:solidFill>
                  <a:schemeClr val="accent1"/>
                </a:solidFill>
              </a:rPr>
              <a:t>Overview of the Microsoft Cloud Adoption Framework for Azure</a:t>
            </a:r>
          </a:p>
          <a:p>
            <a:pPr>
              <a:spcAft>
                <a:spcPts val="1800"/>
              </a:spcAft>
            </a:pPr>
            <a:r>
              <a:rPr lang="en-US" sz="2400" dirty="0">
                <a:solidFill>
                  <a:schemeClr val="accent1"/>
                </a:solidFill>
              </a:rPr>
              <a:t>Define your strategy</a:t>
            </a:r>
          </a:p>
          <a:p>
            <a:pPr>
              <a:spcAft>
                <a:spcPts val="1800"/>
              </a:spcAft>
            </a:pPr>
            <a:r>
              <a:rPr lang="en-US" sz="2400" dirty="0">
                <a:solidFill>
                  <a:schemeClr val="accent1"/>
                </a:solidFill>
              </a:rPr>
              <a:t>Put together your cloud adoption plan</a:t>
            </a:r>
          </a:p>
        </p:txBody>
      </p:sp>
    </p:spTree>
    <p:extLst>
      <p:ext uri="{BB962C8B-B14F-4D97-AF65-F5344CB8AC3E}">
        <p14:creationId xmlns:p14="http://schemas.microsoft.com/office/powerpoint/2010/main" val="3975739752"/>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Overview of the Microsoft Cloud </a:t>
            </a:r>
            <a:br>
              <a:rPr lang="en-US" sz="4000" dirty="0"/>
            </a:br>
            <a:r>
              <a:rPr lang="en-US" sz="4000" dirty="0"/>
              <a:t>Adoption Framework for </a:t>
            </a:r>
            <a:r>
              <a:rPr lang="en-US" sz="4000" dirty="0">
                <a:solidFill>
                  <a:schemeClr val="accent5"/>
                </a:solidFill>
              </a:rPr>
              <a:t>Azure</a:t>
            </a:r>
          </a:p>
        </p:txBody>
      </p:sp>
    </p:spTree>
    <p:extLst>
      <p:ext uri="{BB962C8B-B14F-4D97-AF65-F5344CB8AC3E}">
        <p14:creationId xmlns:p14="http://schemas.microsoft.com/office/powerpoint/2010/main" val="8417467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5" y="596893"/>
            <a:ext cx="11306469" cy="403137"/>
          </a:xfrm>
        </p:spPr>
        <p:txBody>
          <a:bodyPr/>
          <a:lstStyle/>
          <a:p>
            <a:r>
              <a:rPr lang="en-US" dirty="0"/>
              <a:t>Microsoft Cloud Adoption Framework for Azure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a:ea typeface="+mn-ea"/>
                <a:cs typeface="+mn-cs"/>
              </a:rPr>
              <a:t>Control </a:t>
            </a:r>
            <a:br>
              <a:rPr kumimoji="0" lang="en-US" sz="1800" b="0" i="0" u="none" strike="noStrike" kern="1200" cap="none" spc="0" normalizeH="0" baseline="0" noProof="0" dirty="0">
                <a:ln>
                  <a:noFill/>
                </a:ln>
                <a:solidFill>
                  <a:schemeClr val="tx2"/>
                </a:solidFill>
                <a:effectLst/>
                <a:uLnTx/>
                <a:uFillTx/>
                <a:latin typeface="Segoe UI"/>
                <a:ea typeface="+mn-ea"/>
                <a:cs typeface="+mn-cs"/>
              </a:rPr>
            </a:br>
            <a:r>
              <a:rPr kumimoji="0" lang="en-US" sz="1800" b="0" i="0" u="none" strike="noStrike" kern="1200" cap="none" spc="0" normalizeH="0" baseline="0" noProof="0" dirty="0">
                <a:ln>
                  <a:noFill/>
                </a:ln>
                <a:solidFill>
                  <a:schemeClr val="tx2"/>
                </a:solidFill>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a:ea typeface="+mn-ea"/>
                <a:cs typeface="+mn-cs"/>
              </a:rPr>
              <a:t>Speed </a:t>
            </a:r>
            <a:br>
              <a:rPr kumimoji="0" lang="en-US" sz="1800" b="0" i="0" u="none" strike="noStrike" kern="1200" cap="none" spc="0" normalizeH="0" baseline="0" noProof="0" dirty="0">
                <a:ln>
                  <a:noFill/>
                </a:ln>
                <a:solidFill>
                  <a:schemeClr val="tx2"/>
                </a:solidFill>
                <a:effectLst/>
                <a:uLnTx/>
                <a:uFillTx/>
                <a:latin typeface="Segoe UI"/>
                <a:ea typeface="+mn-ea"/>
                <a:cs typeface="+mn-cs"/>
              </a:rPr>
            </a:br>
            <a:r>
              <a:rPr kumimoji="0" lang="en-US" sz="1800" b="0" i="0" u="none" strike="noStrike" kern="1200" cap="none" spc="0" normalizeH="0" baseline="0" noProof="0" dirty="0">
                <a:ln>
                  <a:noFill/>
                </a:ln>
                <a:solidFill>
                  <a:schemeClr val="tx2"/>
                </a:solidFill>
                <a:effectLst/>
                <a:uLnTx/>
                <a:uFillTx/>
                <a:latin typeface="Segoe UI"/>
                <a:ea typeface="+mn-ea"/>
                <a:cs typeface="+mn-cs"/>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Align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Achieve</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Deliver</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fast results with control and stability.</a:t>
            </a:r>
          </a:p>
        </p:txBody>
      </p:sp>
      <p:sp>
        <p:nvSpPr>
          <p:cNvPr id="67" name="TextBox 66">
            <a:extLst>
              <a:ext uri="{FF2B5EF4-FFF2-40B4-BE49-F238E27FC236}">
                <a16:creationId xmlns:a16="http://schemas.microsoft.com/office/drawing/2014/main" id="{B857E235-1CD5-4B31-AB58-4653099AC592}"/>
              </a:ext>
            </a:extLst>
          </p:cNvPr>
          <p:cNvSpPr txBox="1"/>
          <p:nvPr/>
        </p:nvSpPr>
        <p:spPr>
          <a:xfrm>
            <a:off x="6950062" y="1658189"/>
            <a:ext cx="3454801" cy="307777"/>
          </a:xfrm>
          <a:prstGeom prst="rect">
            <a:avLst/>
          </a:prstGeom>
          <a:noFill/>
        </p:spPr>
        <p:txBody>
          <a:bodyPr wrap="square" lIns="0" tIns="0" rIns="0" bIns="0" rtlCol="0">
            <a:spAutoFit/>
          </a:bodyPr>
          <a:lstStyle/>
          <a:p>
            <a:pPr algn="ctr" defTabSz="914411">
              <a:defRPr/>
            </a:pPr>
            <a:r>
              <a:rPr lang="en-US" sz="2000" dirty="0">
                <a:latin typeface="Segoe UI"/>
              </a:rPr>
              <a:t>Achieve balance</a:t>
            </a:r>
          </a:p>
        </p:txBody>
      </p:sp>
    </p:spTree>
    <p:extLst>
      <p:ext uri="{BB962C8B-B14F-4D97-AF65-F5344CB8AC3E}">
        <p14:creationId xmlns:p14="http://schemas.microsoft.com/office/powerpoint/2010/main" val="392524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125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42" presetClass="path" presetSubtype="0" decel="100000" fill="hold" grpId="1" nodeType="withEffect">
                                  <p:stCondLst>
                                    <p:cond delay="1250"/>
                                  </p:stCondLst>
                                  <p:childTnLst>
                                    <p:animMotion origin="layout" path="M 0.02553 -1.11111E-6 L 5E-6 -1.11111E-6 " pathEditMode="relative" rAng="0" ptsTypes="AA">
                                      <p:cBhvr>
                                        <p:cTn id="58" dur="600" fill="hold"/>
                                        <p:tgtEl>
                                          <p:spTgt spid="67"/>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animBg="1"/>
      <p:bldP spid="66" grpId="0" animBg="1"/>
      <p:bldP spid="80" grpId="0"/>
      <p:bldP spid="81" grpId="0"/>
      <p:bldP spid="3" grpId="0"/>
      <p:bldP spid="67" grpId="0"/>
      <p:bldP spid="6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5995" y="620428"/>
            <a:ext cx="11306469" cy="1314334"/>
          </a:xfrm>
        </p:spPr>
        <p:txBody>
          <a:bodyPr/>
          <a:lstStyle/>
          <a:p>
            <a:pPr>
              <a:lnSpc>
                <a:spcPct val="90000"/>
              </a:lnSpc>
              <a:spcAft>
                <a:spcPts val="1200"/>
              </a:spcAft>
            </a:pPr>
            <a:r>
              <a:rPr lang="en-US" dirty="0"/>
              <a:t>Microsoft Cloud Adoption Framework for Azure</a:t>
            </a:r>
            <a:br>
              <a:rPr lang="en-US" dirty="0"/>
            </a:br>
            <a:br>
              <a:rPr lang="en-US" dirty="0"/>
            </a:br>
            <a:r>
              <a:rPr lang="en-US" sz="2000" dirty="0">
                <a:solidFill>
                  <a:schemeClr val="tx2"/>
                </a:solidFill>
                <a:latin typeface="+mn-lt"/>
              </a:rPr>
              <a:t>Proven business and technical guidance to help customers create and implement </a:t>
            </a:r>
            <a:br>
              <a:rPr lang="en-US" sz="2000" dirty="0">
                <a:solidFill>
                  <a:schemeClr val="tx2"/>
                </a:solidFill>
                <a:latin typeface="+mn-lt"/>
              </a:rPr>
            </a:br>
            <a:r>
              <a:rPr lang="en-US" sz="2000" dirty="0">
                <a:solidFill>
                  <a:schemeClr val="tx2"/>
                </a:solidFill>
                <a:latin typeface="+mn-lt"/>
              </a:rPr>
              <a:t>the </a:t>
            </a:r>
            <a:r>
              <a:rPr lang="en-US" sz="2000" dirty="0">
                <a:solidFill>
                  <a:schemeClr val="tx2"/>
                </a:solidFill>
              </a:rPr>
              <a:t>business and technology strategies </a:t>
            </a:r>
            <a:r>
              <a:rPr lang="en-US" sz="2000" dirty="0">
                <a:solidFill>
                  <a:schemeClr val="tx2"/>
                </a:solidFill>
                <a:latin typeface="+mn-lt"/>
              </a:rPr>
              <a:t>necessary to succeed in the cloud.</a:t>
            </a:r>
            <a:endParaRPr lang="en-US" dirty="0">
              <a:solidFill>
                <a:schemeClr val="tx2"/>
              </a:solidFill>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grpSp>
        <p:nvGrpSpPr>
          <p:cNvPr id="104" name="Group 103">
            <a:extLst>
              <a:ext uri="{FF2B5EF4-FFF2-40B4-BE49-F238E27FC236}">
                <a16:creationId xmlns:a16="http://schemas.microsoft.com/office/drawing/2014/main" id="{16C03334-A156-4604-ABFE-3A387CB42BA4}"/>
              </a:ext>
            </a:extLst>
          </p:cNvPr>
          <p:cNvGrpSpPr/>
          <p:nvPr/>
        </p:nvGrpSpPr>
        <p:grpSpPr>
          <a:xfrm>
            <a:off x="8302625" y="5524410"/>
            <a:ext cx="1788410" cy="105615"/>
            <a:chOff x="333497" y="1926331"/>
            <a:chExt cx="2600203" cy="153556"/>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333497" y="2003110"/>
              <a:ext cx="260020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29A9DED-7ADE-4E3F-B390-C014731094DD}"/>
              </a:ext>
            </a:extLst>
          </p:cNvPr>
          <p:cNvGrpSpPr/>
          <p:nvPr/>
        </p:nvGrpSpPr>
        <p:grpSpPr>
          <a:xfrm flipH="1">
            <a:off x="3491601" y="5524410"/>
            <a:ext cx="1162029" cy="105615"/>
            <a:chOff x="1244203" y="1926331"/>
            <a:chExt cx="1689497" cy="153556"/>
          </a:xfrm>
        </p:grpSpPr>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a:off x="1244203" y="2003110"/>
              <a:ext cx="168949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flipV="1">
            <a:off x="5786350" y="5577217"/>
            <a:ext cx="1345137" cy="1"/>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descr="government">
            <a:extLst>
              <a:ext uri="{FF2B5EF4-FFF2-40B4-BE49-F238E27FC236}">
                <a16:creationId xmlns:a16="http://schemas.microsoft.com/office/drawing/2014/main" id="{A1EC1791-4C01-4B26-80D6-AF454C6DF5E7}"/>
              </a:ext>
            </a:extLst>
          </p:cNvPr>
          <p:cNvGrpSpPr/>
          <p:nvPr/>
        </p:nvGrpSpPr>
        <p:grpSpPr>
          <a:xfrm>
            <a:off x="4912849" y="4866593"/>
            <a:ext cx="439707" cy="448064"/>
            <a:chOff x="5845334" y="4295775"/>
            <a:chExt cx="584835" cy="595951"/>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descr="test">
            <a:extLst>
              <a:ext uri="{FF2B5EF4-FFF2-40B4-BE49-F238E27FC236}">
                <a16:creationId xmlns:a16="http://schemas.microsoft.com/office/drawing/2014/main" id="{9BDB41E0-CC9F-424D-BA44-8576344ACC76}"/>
              </a:ext>
            </a:extLst>
          </p:cNvPr>
          <p:cNvGrpSpPr/>
          <p:nvPr/>
        </p:nvGrpSpPr>
        <p:grpSpPr>
          <a:xfrm>
            <a:off x="7488163" y="4925802"/>
            <a:ext cx="388863" cy="388855"/>
            <a:chOff x="4486289" y="2163470"/>
            <a:chExt cx="406192" cy="406193"/>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4" name="Rectangle 213">
            <a:extLst>
              <a:ext uri="{FF2B5EF4-FFF2-40B4-BE49-F238E27FC236}">
                <a16:creationId xmlns:a16="http://schemas.microsoft.com/office/drawing/2014/main" id="{1AF8714C-DA0B-4B6B-8924-92D2874AB288}"/>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dirty="0">
                <a:ln>
                  <a:noFill/>
                </a:ln>
                <a:solidFill>
                  <a:srgbClr val="000000"/>
                </a:solidFill>
                <a:effectLst/>
                <a:uLnTx/>
                <a:uFillTx/>
                <a:latin typeface="Segoe UI"/>
                <a:ea typeface="+mn-ea"/>
                <a:cs typeface="Segoe UI" pitchFamily="34" charset="0"/>
              </a:rPr>
              <a:t>Migrate or 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3CAE5473-3A14-4012-BCCD-7E4E8056FB19}"/>
              </a:ext>
            </a:extLst>
          </p:cNvPr>
          <p:cNvGrpSpPr/>
          <p:nvPr/>
        </p:nvGrpSpPr>
        <p:grpSpPr>
          <a:xfrm>
            <a:off x="2460192" y="3319407"/>
            <a:ext cx="810825" cy="106633"/>
            <a:chOff x="2460192" y="3319407"/>
            <a:chExt cx="810825" cy="106633"/>
          </a:xfrm>
        </p:grpSpPr>
        <p:cxnSp>
          <p:nvCxnSpPr>
            <p:cNvPr id="218" name="Straight Connector 217">
              <a:extLst>
                <a:ext uri="{FF2B5EF4-FFF2-40B4-BE49-F238E27FC236}">
                  <a16:creationId xmlns:a16="http://schemas.microsoft.com/office/drawing/2014/main" id="{A7138D02-D05A-4E6C-92F8-37B571AE2207}"/>
                </a:ext>
              </a:extLst>
            </p:cNvPr>
            <p:cNvCxnSpPr>
              <a:cxnSpLocks/>
              <a:endCxn id="219" idx="1"/>
            </p:cNvCxnSpPr>
            <p:nvPr/>
          </p:nvCxnSpPr>
          <p:spPr>
            <a:xfrm>
              <a:off x="2460192" y="3372724"/>
              <a:ext cx="810825"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43168"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E8AFFB8-98A9-4573-8743-EF54677491D5}"/>
              </a:ext>
            </a:extLst>
          </p:cNvPr>
          <p:cNvGrpSpPr/>
          <p:nvPr/>
        </p:nvGrpSpPr>
        <p:grpSpPr>
          <a:xfrm>
            <a:off x="4054935" y="3319408"/>
            <a:ext cx="1720055" cy="106633"/>
            <a:chOff x="4054935" y="3319408"/>
            <a:chExt cx="1720055" cy="106633"/>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455B93C-F20C-4B55-A77F-9AE07D3C7BC6}"/>
              </a:ext>
            </a:extLst>
          </p:cNvPr>
          <p:cNvGrpSpPr/>
          <p:nvPr/>
        </p:nvGrpSpPr>
        <p:grpSpPr>
          <a:xfrm>
            <a:off x="7409415" y="3319408"/>
            <a:ext cx="1634612" cy="106633"/>
            <a:chOff x="7409415" y="3319408"/>
            <a:chExt cx="1634612" cy="106633"/>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24" name="Group 223" descr="file, paper, sheet">
            <a:extLst>
              <a:ext uri="{FF2B5EF4-FFF2-40B4-BE49-F238E27FC236}">
                <a16:creationId xmlns:a16="http://schemas.microsoft.com/office/drawing/2014/main" id="{C4D0BE2D-F269-4415-87CB-1D90A73BD730}"/>
              </a:ext>
            </a:extLst>
          </p:cNvPr>
          <p:cNvGrpSpPr/>
          <p:nvPr/>
        </p:nvGrpSpPr>
        <p:grpSpPr>
          <a:xfrm>
            <a:off x="3633451" y="2671775"/>
            <a:ext cx="337935" cy="418851"/>
            <a:chOff x="8018464" y="4649789"/>
            <a:chExt cx="225425" cy="279400"/>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29" name="Group 152" descr="check, approve">
            <a:extLst>
              <a:ext uri="{FF2B5EF4-FFF2-40B4-BE49-F238E27FC236}">
                <a16:creationId xmlns:a16="http://schemas.microsoft.com/office/drawing/2014/main" id="{75DC2AD4-5D4A-4C66-920F-C5E50BFB12B7}"/>
              </a:ext>
            </a:extLst>
          </p:cNvPr>
          <p:cNvGrpSpPr>
            <a:grpSpLocks noChangeAspect="1"/>
          </p:cNvGrpSpPr>
          <p:nvPr/>
        </p:nvGrpSpPr>
        <p:grpSpPr bwMode="auto">
          <a:xfrm>
            <a:off x="6358428" y="2639952"/>
            <a:ext cx="477541" cy="475887"/>
            <a:chOff x="4560" y="2506"/>
            <a:chExt cx="289" cy="288"/>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1" name="Graphic 397" descr="deposit, pricing import">
            <a:extLst>
              <a:ext uri="{FF2B5EF4-FFF2-40B4-BE49-F238E27FC236}">
                <a16:creationId xmlns:a16="http://schemas.microsoft.com/office/drawing/2014/main" id="{C51FAC31-0668-4A8B-846A-EB82D4654602}"/>
              </a:ext>
            </a:extLst>
          </p:cNvPr>
          <p:cNvGrpSpPr/>
          <p:nvPr/>
        </p:nvGrpSpPr>
        <p:grpSpPr>
          <a:xfrm>
            <a:off x="9496788" y="2675766"/>
            <a:ext cx="406581" cy="406860"/>
            <a:chOff x="1698211" y="3041569"/>
            <a:chExt cx="417847" cy="418136"/>
          </a:xfrm>
        </p:grpSpPr>
        <p:sp>
          <p:nvSpPr>
            <p:cNvPr id="242" name="Freeform: Shape 241">
              <a:extLst>
                <a:ext uri="{FF2B5EF4-FFF2-40B4-BE49-F238E27FC236}">
                  <a16:creationId xmlns:a16="http://schemas.microsoft.com/office/drawing/2014/main" id="{6660D93A-CD94-4AA6-81AC-07D717103F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B84ED82B-FB94-4DE7-9237-4D937E9179C3}"/>
              </a:ext>
            </a:extLst>
          </p:cNvPr>
          <p:cNvGrpSpPr/>
          <p:nvPr/>
        </p:nvGrpSpPr>
        <p:grpSpPr>
          <a:xfrm>
            <a:off x="518156" y="2702608"/>
            <a:ext cx="597211" cy="418850"/>
            <a:chOff x="14373741" y="5761210"/>
            <a:chExt cx="463775" cy="325266"/>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fade">
                                      <p:cBhvr>
                                        <p:cTn id="21" dur="500"/>
                                        <p:tgtEl>
                                          <p:spTgt spid="21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500"/>
                                        <p:tgtEl>
                                          <p:spTgt spid="2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fade">
                                      <p:cBhvr>
                                        <p:cTn id="32" dur="500"/>
                                        <p:tgtEl>
                                          <p:spTgt spid="21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0"/>
                                  </p:stCondLst>
                                  <p:childTnLst>
                                    <p:set>
                                      <p:cBhvr>
                                        <p:cTn id="55" dur="1" fill="hold">
                                          <p:stCondLst>
                                            <p:cond delay="0"/>
                                          </p:stCondLst>
                                        </p:cTn>
                                        <p:tgtEl>
                                          <p:spTgt spid="165"/>
                                        </p:tgtEl>
                                        <p:attrNameLst>
                                          <p:attrName>style.visibility</p:attrName>
                                        </p:attrNameLst>
                                      </p:cBhvr>
                                      <p:to>
                                        <p:strVal val="visible"/>
                                      </p:to>
                                    </p:set>
                                    <p:animEffect transition="in" filter="fade">
                                      <p:cBhvr>
                                        <p:cTn id="56" dur="500"/>
                                        <p:tgtEl>
                                          <p:spTgt spid="165"/>
                                        </p:tgtEl>
                                      </p:cBhvr>
                                    </p:animEffect>
                                  </p:childTnLst>
                                </p:cTn>
                              </p:par>
                            </p:childTnLst>
                          </p:cTn>
                        </p:par>
                        <p:par>
                          <p:cTn id="57" fill="hold">
                            <p:stCondLst>
                              <p:cond delay="4000"/>
                            </p:stCondLst>
                            <p:childTnLst>
                              <p:par>
                                <p:cTn id="58" presetID="16" presetClass="entr" presetSubtype="37" fill="hold" nodeType="after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barn(outVertical)">
                                      <p:cBhvr>
                                        <p:cTn id="60" dur="500"/>
                                        <p:tgtEl>
                                          <p:spTgt spid="126"/>
                                        </p:tgtEl>
                                      </p:cBhvr>
                                    </p:animEffect>
                                  </p:childTnLst>
                                </p:cTn>
                              </p:par>
                            </p:childTnLst>
                          </p:cTn>
                        </p:par>
                        <p:par>
                          <p:cTn id="61" fill="hold">
                            <p:stCondLst>
                              <p:cond delay="4500"/>
                            </p:stCondLst>
                            <p:childTnLst>
                              <p:par>
                                <p:cTn id="62" presetID="22" presetClass="entr" presetSubtype="2"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right)">
                                      <p:cBhvr>
                                        <p:cTn id="64" dur="500"/>
                                        <p:tgtEl>
                                          <p:spTgt spid="119"/>
                                        </p:tgtEl>
                                      </p:cBhvr>
                                    </p:animEffect>
                                  </p:childTnLst>
                                </p:cTn>
                              </p:par>
                              <p:par>
                                <p:cTn id="65" presetID="22" presetClass="entr" presetSubtype="8"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214" grpId="0"/>
      <p:bldP spid="215" grpId="0"/>
      <p:bldP spid="216" grpId="0"/>
      <p:bldP spid="2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0F1993-E7A8-452D-B8B0-EC49F647586D}"/>
              </a:ext>
            </a:extLst>
          </p:cNvPr>
          <p:cNvSpPr/>
          <p:nvPr/>
        </p:nvSpPr>
        <p:spPr bwMode="auto">
          <a:xfrm>
            <a:off x="360042" y="1701209"/>
            <a:ext cx="3760178" cy="4345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0319BC4-B274-421D-BC05-308565DCEC97}"/>
              </a:ext>
            </a:extLst>
          </p:cNvPr>
          <p:cNvSpPr/>
          <p:nvPr/>
        </p:nvSpPr>
        <p:spPr bwMode="auto">
          <a:xfrm>
            <a:off x="4239706" y="1701209"/>
            <a:ext cx="3760178" cy="4345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7275ED3-5068-4059-B4E4-D0B89B2643E3}"/>
              </a:ext>
            </a:extLst>
          </p:cNvPr>
          <p:cNvSpPr/>
          <p:nvPr/>
        </p:nvSpPr>
        <p:spPr bwMode="auto">
          <a:xfrm>
            <a:off x="8119370" y="1701209"/>
            <a:ext cx="3760178" cy="4345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D2116F83-7FDA-45A6-9430-8AEF39B75F98}"/>
              </a:ext>
            </a:extLst>
          </p:cNvPr>
          <p:cNvPicPr>
            <a:picLocks noChangeAspect="1"/>
          </p:cNvPicPr>
          <p:nvPr/>
        </p:nvPicPr>
        <p:blipFill>
          <a:blip r:embed="rId3"/>
          <a:stretch>
            <a:fillRect/>
          </a:stretch>
        </p:blipFill>
        <p:spPr>
          <a:xfrm>
            <a:off x="8361162" y="1885709"/>
            <a:ext cx="3252455" cy="2059073"/>
          </a:xfrm>
          <a:prstGeom prst="roundRect">
            <a:avLst>
              <a:gd name="adj" fmla="val 0"/>
            </a:avLst>
          </a:prstGeom>
          <a:solidFill>
            <a:srgbClr val="FFFFFF">
              <a:shade val="85000"/>
            </a:srgbClr>
          </a:solidFill>
          <a:ln w="12700">
            <a:noFill/>
          </a:ln>
          <a:effectLst/>
        </p:spPr>
      </p:pic>
      <p:pic>
        <p:nvPicPr>
          <p:cNvPr id="28" name="Picture 27">
            <a:extLst>
              <a:ext uri="{FF2B5EF4-FFF2-40B4-BE49-F238E27FC236}">
                <a16:creationId xmlns:a16="http://schemas.microsoft.com/office/drawing/2014/main" id="{6B05CE21-B843-4B98-BBC0-6FD8E13F8391}"/>
              </a:ext>
            </a:extLst>
          </p:cNvPr>
          <p:cNvPicPr>
            <a:picLocks noChangeAspect="1"/>
          </p:cNvPicPr>
          <p:nvPr/>
        </p:nvPicPr>
        <p:blipFill>
          <a:blip r:embed="rId4"/>
          <a:stretch>
            <a:fillRect/>
          </a:stretch>
        </p:blipFill>
        <p:spPr>
          <a:xfrm>
            <a:off x="659752" y="1885708"/>
            <a:ext cx="3127527" cy="2057755"/>
          </a:xfrm>
          <a:prstGeom prst="roundRect">
            <a:avLst>
              <a:gd name="adj" fmla="val 0"/>
            </a:avLst>
          </a:prstGeom>
          <a:solidFill>
            <a:srgbClr val="FFFFFF">
              <a:shade val="85000"/>
            </a:srgbClr>
          </a:solidFill>
          <a:ln w="12700">
            <a:noFill/>
          </a:ln>
          <a:effectLst/>
        </p:spPr>
      </p:pic>
      <p:pic>
        <p:nvPicPr>
          <p:cNvPr id="13" name="Picture 12">
            <a:extLst>
              <a:ext uri="{FF2B5EF4-FFF2-40B4-BE49-F238E27FC236}">
                <a16:creationId xmlns:a16="http://schemas.microsoft.com/office/drawing/2014/main" id="{940915ED-9655-4087-97DE-C19D2D1E998C}"/>
              </a:ext>
            </a:extLst>
          </p:cNvPr>
          <p:cNvPicPr>
            <a:picLocks noChangeAspect="1"/>
          </p:cNvPicPr>
          <p:nvPr/>
        </p:nvPicPr>
        <p:blipFill>
          <a:blip r:embed="rId5"/>
          <a:stretch>
            <a:fillRect/>
          </a:stretch>
        </p:blipFill>
        <p:spPr>
          <a:xfrm>
            <a:off x="4436794" y="1885709"/>
            <a:ext cx="3307589" cy="2057757"/>
          </a:xfrm>
          <a:prstGeom prst="roundRect">
            <a:avLst>
              <a:gd name="adj" fmla="val 0"/>
            </a:avLst>
          </a:prstGeom>
          <a:solidFill>
            <a:srgbClr val="FFFFFF">
              <a:shade val="85000"/>
            </a:srgbClr>
          </a:solidFill>
          <a:ln w="12700">
            <a:noFill/>
          </a:ln>
          <a:effectLst/>
        </p:spPr>
      </p:pic>
      <p:sp>
        <p:nvSpPr>
          <p:cNvPr id="31" name="TextBox 30">
            <a:extLst>
              <a:ext uri="{FF2B5EF4-FFF2-40B4-BE49-F238E27FC236}">
                <a16:creationId xmlns:a16="http://schemas.microsoft.com/office/drawing/2014/main" id="{F7C5A499-A618-4D59-9AB7-D2902F89433C}"/>
              </a:ext>
            </a:extLst>
          </p:cNvPr>
          <p:cNvSpPr txBox="1"/>
          <p:nvPr/>
        </p:nvSpPr>
        <p:spPr>
          <a:xfrm>
            <a:off x="4148517" y="4265003"/>
            <a:ext cx="3884143" cy="55399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Strategic Migration </a:t>
            </a:r>
            <a:br>
              <a:rPr kumimoji="0" lang="en-US" sz="1800" b="0" i="0" u="none" strike="noStrike" kern="1200" cap="none" spc="0" normalizeH="0" baseline="0" noProof="0" dirty="0">
                <a:ln>
                  <a:noFill/>
                </a:ln>
                <a:solidFill>
                  <a:schemeClr val="tx2"/>
                </a:solidFill>
                <a:effectLst/>
                <a:uLnTx/>
                <a:uFillTx/>
                <a:latin typeface="Segoe UI Semibold"/>
                <a:ea typeface="+mn-ea"/>
                <a:cs typeface="+mn-cs"/>
              </a:rPr>
            </a:b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Assessment &amp; Readiness Tool</a:t>
            </a:r>
          </a:p>
        </p:txBody>
      </p:sp>
      <p:sp>
        <p:nvSpPr>
          <p:cNvPr id="33" name="TextBox 32">
            <a:extLst>
              <a:ext uri="{FF2B5EF4-FFF2-40B4-BE49-F238E27FC236}">
                <a16:creationId xmlns:a16="http://schemas.microsoft.com/office/drawing/2014/main" id="{AB7A5E00-6C2C-4748-9FA1-29AA1CAB17B8}"/>
              </a:ext>
            </a:extLst>
          </p:cNvPr>
          <p:cNvSpPr txBox="1"/>
          <p:nvPr/>
        </p:nvSpPr>
        <p:spPr>
          <a:xfrm>
            <a:off x="343426" y="4403503"/>
            <a:ext cx="3760178"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Cloud Journey Tracker</a:t>
            </a:r>
          </a:p>
        </p:txBody>
      </p:sp>
      <p:sp>
        <p:nvSpPr>
          <p:cNvPr id="35" name="TextBox 34">
            <a:extLst>
              <a:ext uri="{FF2B5EF4-FFF2-40B4-BE49-F238E27FC236}">
                <a16:creationId xmlns:a16="http://schemas.microsoft.com/office/drawing/2014/main" id="{2F446948-8104-422A-9EDE-0122F16D3C8E}"/>
              </a:ext>
            </a:extLst>
          </p:cNvPr>
          <p:cNvSpPr txBox="1"/>
          <p:nvPr/>
        </p:nvSpPr>
        <p:spPr>
          <a:xfrm>
            <a:off x="8192870" y="4403503"/>
            <a:ext cx="3589039"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Governance Benchmark</a:t>
            </a:r>
          </a:p>
        </p:txBody>
      </p:sp>
      <p:sp>
        <p:nvSpPr>
          <p:cNvPr id="2" name="Title 1">
            <a:extLst>
              <a:ext uri="{FF2B5EF4-FFF2-40B4-BE49-F238E27FC236}">
                <a16:creationId xmlns:a16="http://schemas.microsoft.com/office/drawing/2014/main" id="{37D2F5C5-70C5-4A09-B603-E233EE1595E4}"/>
              </a:ext>
            </a:extLst>
          </p:cNvPr>
          <p:cNvSpPr>
            <a:spLocks noGrp="1"/>
          </p:cNvSpPr>
          <p:nvPr>
            <p:ph type="title"/>
          </p:nvPr>
        </p:nvSpPr>
        <p:spPr/>
        <p:txBody>
          <a:bodyPr/>
          <a:lstStyle/>
          <a:p>
            <a:r>
              <a:rPr lang="en-US" dirty="0"/>
              <a:t>Evaluate your cloud readiness using Microsoft Assessments</a:t>
            </a:r>
            <a:br>
              <a:rPr lang="en-US" dirty="0"/>
            </a:br>
            <a:endParaRPr lang="en-US" dirty="0"/>
          </a:p>
        </p:txBody>
      </p:sp>
      <p:sp>
        <p:nvSpPr>
          <p:cNvPr id="14" name="TextBox 13">
            <a:extLst>
              <a:ext uri="{FF2B5EF4-FFF2-40B4-BE49-F238E27FC236}">
                <a16:creationId xmlns:a16="http://schemas.microsoft.com/office/drawing/2014/main" id="{EEB231B1-3FF0-4331-96DA-587577524A05}"/>
              </a:ext>
            </a:extLst>
          </p:cNvPr>
          <p:cNvSpPr txBox="1"/>
          <p:nvPr/>
        </p:nvSpPr>
        <p:spPr>
          <a:xfrm>
            <a:off x="4779408" y="5028346"/>
            <a:ext cx="2622360"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Understand your organization’s preparedness to implement a cloud migration at scale.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p:txBody>
      </p:sp>
      <p:sp>
        <p:nvSpPr>
          <p:cNvPr id="15" name="TextBox 14">
            <a:extLst>
              <a:ext uri="{FF2B5EF4-FFF2-40B4-BE49-F238E27FC236}">
                <a16:creationId xmlns:a16="http://schemas.microsoft.com/office/drawing/2014/main" id="{28AF1805-4B8A-4162-9C00-D0E82EB89049}"/>
              </a:ext>
            </a:extLst>
          </p:cNvPr>
          <p:cNvSpPr txBox="1"/>
          <p:nvPr/>
        </p:nvSpPr>
        <p:spPr>
          <a:xfrm>
            <a:off x="838126" y="5028346"/>
            <a:ext cx="277077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Identify your cloud adoption needs and find recommendations for your unique cloud journey.</a:t>
            </a:r>
          </a:p>
        </p:txBody>
      </p:sp>
      <p:sp>
        <p:nvSpPr>
          <p:cNvPr id="16" name="TextBox 15">
            <a:extLst>
              <a:ext uri="{FF2B5EF4-FFF2-40B4-BE49-F238E27FC236}">
                <a16:creationId xmlns:a16="http://schemas.microsoft.com/office/drawing/2014/main" id="{B03644CA-7B60-4361-BF89-A6913E93C47B}"/>
              </a:ext>
            </a:extLst>
          </p:cNvPr>
          <p:cNvSpPr txBox="1"/>
          <p:nvPr/>
        </p:nvSpPr>
        <p:spPr>
          <a:xfrm>
            <a:off x="8394594" y="5028346"/>
            <a:ext cx="3185590"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Identify gaps in your organization’s current state of governance and get curated guidance on how to get started. </a:t>
            </a:r>
          </a:p>
        </p:txBody>
      </p:sp>
    </p:spTree>
    <p:extLst>
      <p:ext uri="{BB962C8B-B14F-4D97-AF65-F5344CB8AC3E}">
        <p14:creationId xmlns:p14="http://schemas.microsoft.com/office/powerpoint/2010/main" val="2125470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858855" y="1572414"/>
            <a:ext cx="2607987" cy="208518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lvl="0" defTabSz="932293" fontAlgn="base">
              <a:spcBef>
                <a:spcPts val="600"/>
              </a:spcBef>
              <a:spcAft>
                <a:spcPts val="600"/>
              </a:spcAft>
              <a:defRPr/>
            </a:pPr>
            <a:r>
              <a:rPr lang="en-US" sz="1100" dirty="0">
                <a:solidFill>
                  <a:schemeClr val="tx1"/>
                </a:solidFill>
                <a:hlinkClick r:id="rId3">
                  <a:extLst>
                    <a:ext uri="{A12FA001-AC4F-418D-AE19-62706E023703}">
                      <ahyp:hlinkClr xmlns:ahyp="http://schemas.microsoft.com/office/drawing/2018/hyperlinkcolor" val="tx"/>
                    </a:ext>
                  </a:extLst>
                </a:hlinkClick>
              </a:rPr>
              <a:t>Strategic migration </a:t>
            </a:r>
            <a:br>
              <a:rPr lang="en-US" sz="1100" dirty="0">
                <a:solidFill>
                  <a:schemeClr val="tx1"/>
                </a:solidFill>
                <a:hlinkClick r:id="rId3">
                  <a:extLst>
                    <a:ext uri="{A12FA001-AC4F-418D-AE19-62706E023703}">
                      <ahyp:hlinkClr xmlns:ahyp="http://schemas.microsoft.com/office/drawing/2018/hyperlinkcolor" val="tx"/>
                    </a:ext>
                  </a:extLst>
                </a:hlinkClick>
              </a:rPr>
            </a:br>
            <a:r>
              <a:rPr lang="en-US" sz="1100" dirty="0">
                <a:solidFill>
                  <a:schemeClr val="tx1"/>
                </a:solidFill>
                <a:hlinkClick r:id="rId3">
                  <a:extLst>
                    <a:ext uri="{A12FA001-AC4F-418D-AE19-62706E023703}">
                      <ahyp:hlinkClr xmlns:ahyp="http://schemas.microsoft.com/office/drawing/2018/hyperlinkcolor" val="tx"/>
                    </a:ext>
                  </a:extLst>
                </a:hlinkClick>
              </a:rPr>
              <a:t>assessment and readiness tool (SMART)</a:t>
            </a:r>
            <a:endParaRPr lang="en-US" sz="1100" dirty="0">
              <a:solidFill>
                <a:schemeClr val="tx1"/>
              </a:solidFill>
            </a:endParaRPr>
          </a:p>
          <a:p>
            <a:pPr lvl="0" defTabSz="932293" fontAlgn="base">
              <a:spcBef>
                <a:spcPts val="600"/>
              </a:spcBef>
              <a:spcAft>
                <a:spcPts val="600"/>
              </a:spcAft>
              <a:defRPr/>
            </a:pPr>
            <a:r>
              <a:rPr lang="en-US" sz="1100" dirty="0">
                <a:solidFill>
                  <a:schemeClr val="tx1"/>
                </a:solidFill>
                <a:hlinkClick r:id="rId4">
                  <a:extLst>
                    <a:ext uri="{A12FA001-AC4F-418D-AE19-62706E023703}">
                      <ahyp:hlinkClr xmlns:ahyp="http://schemas.microsoft.com/office/drawing/2018/hyperlinkcolor" val="tx"/>
                    </a:ext>
                  </a:extLst>
                </a:hlinkClick>
              </a:rPr>
              <a:t>Azure migration guide</a:t>
            </a:r>
            <a:endParaRPr lang="en-US" sz="1100" dirty="0">
              <a:solidFill>
                <a:schemeClr val="tx1"/>
              </a:solidFill>
            </a:endParaRPr>
          </a:p>
          <a:p>
            <a:pPr lvl="0" defTabSz="932293" fontAlgn="base">
              <a:spcBef>
                <a:spcPts val="600"/>
              </a:spcBef>
              <a:spcAft>
                <a:spcPts val="600"/>
              </a:spcAft>
              <a:defRPr/>
            </a:pPr>
            <a:r>
              <a:rPr lang="en-US" sz="1100" dirty="0">
                <a:solidFill>
                  <a:schemeClr val="tx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innovation guide</a:t>
            </a:r>
            <a:endParaRPr lang="en-US" sz="1100" dirty="0">
              <a:solidFill>
                <a:schemeClr val="tx1"/>
              </a:solidFill>
              <a:latin typeface="Segoe UI" panose="020B0502040204020203" pitchFamily="34" charset="0"/>
              <a:cs typeface="Segoe UI" panose="020B0502040204020203" pitchFamily="34" charset="0"/>
            </a:endParaRP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036328" y="1572414"/>
            <a:ext cx="2607987" cy="208518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lvl="0" defTabSz="951121">
              <a:spcBef>
                <a:spcPts val="600"/>
              </a:spcBef>
              <a:spcAft>
                <a:spcPts val="600"/>
              </a:spcAf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Azure setup guide</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lvl="0" defTabSz="951121">
              <a:spcBef>
                <a:spcPts val="600"/>
              </a:spcBef>
              <a:spcAft>
                <a:spcPts val="600"/>
              </a:spcAf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endParaRPr>
          </a:p>
          <a:p>
            <a:pPr lvl="0" defTabSz="951121">
              <a:spcBef>
                <a:spcPts val="600"/>
              </a:spcBef>
              <a:spcAft>
                <a:spcPts val="600"/>
              </a:spcAf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Naming and tagging </a:t>
            </a:r>
            <a:b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b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tracking template</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defTabSz="951121">
              <a:spcBef>
                <a:spcPts val="600"/>
              </a:spcBef>
              <a:spcAft>
                <a:spcPts val="600"/>
              </a:spcAft>
              <a:defRPr/>
            </a:pPr>
            <a:r>
              <a:rPr lang="en-US" sz="1200" dirty="0">
                <a:solidFill>
                  <a:schemeClr val="tx1"/>
                </a:solidFill>
                <a:hlinkClick r:id="rId9">
                  <a:extLst>
                    <a:ext uri="{A12FA001-AC4F-418D-AE19-62706E023703}">
                      <ahyp:hlinkClr xmlns:ahyp="http://schemas.microsoft.com/office/drawing/2018/hyperlinkcolor" val="tx"/>
                    </a:ext>
                  </a:extLst>
                </a:hlinkClick>
              </a:rPr>
              <a:t>Landing zone blueprints</a:t>
            </a:r>
            <a:endParaRPr lang="en-US" sz="1200" dirty="0">
              <a:solidFill>
                <a:schemeClr val="tx1"/>
              </a:solidFill>
            </a:endParaRP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213800" y="1572414"/>
            <a:ext cx="2607987" cy="208518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lvl="0" defTabSz="932293" fontAlgn="base">
              <a:spcAft>
                <a:spcPts val="600"/>
              </a:spcAf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Azure DevOps </a:t>
            </a:r>
            <a:b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b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demo generator</a:t>
            </a:r>
          </a:p>
          <a:p>
            <a:pPr lvl="0" defTabSz="932293" fontAlgn="base">
              <a:spcAft>
                <a:spcPts val="600"/>
              </a:spcAf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Cloud adoption plan template</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391272" y="1572414"/>
            <a:ext cx="2607987" cy="208518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lvl="0" defTabSz="932293" fontAlgn="base">
              <a:spcAft>
                <a:spcPts val="600"/>
              </a:spcAft>
              <a:defRPr/>
            </a:pPr>
            <a:r>
              <a:rPr lang="en-US" sz="1200" dirty="0">
                <a:solidFill>
                  <a:schemeClr val="tx1"/>
                </a:solidFill>
                <a:ea typeface="Segoe UI" panose="020B0502040204020203" pitchFamily="34" charset="0"/>
                <a:cs typeface="Segoe UI"/>
                <a:hlinkClick r:id="rId12">
                  <a:extLst>
                    <a:ext uri="{A12FA001-AC4F-418D-AE19-62706E023703}">
                      <ahyp:hlinkClr xmlns:ahyp="http://schemas.microsoft.com/office/drawing/2018/hyperlinkcolor" val="tx"/>
                    </a:ext>
                  </a:extLst>
                </a:hlinkClick>
              </a:rPr>
              <a:t>Cloud journey tracker</a:t>
            </a:r>
          </a:p>
          <a:p>
            <a:pPr lvl="0" defTabSz="932293" fontAlgn="base">
              <a:spcAft>
                <a:spcPts val="600"/>
              </a:spcAft>
              <a:defRPr/>
            </a:pPr>
            <a:r>
              <a:rPr lang="en-US" sz="1200" u="sng" dirty="0">
                <a:solidFill>
                  <a:schemeClr val="tx1"/>
                </a:solidFill>
                <a:cs typeface="Segoe UI"/>
                <a:hlinkClick r:id="rId13">
                  <a:extLst>
                    <a:ext uri="{A12FA001-AC4F-418D-AE19-62706E023703}">
                      <ahyp:hlinkClr xmlns:ahyp="http://schemas.microsoft.com/office/drawing/2018/hyperlinkcolor" val="tx"/>
                    </a:ext>
                  </a:extLst>
                </a:hlinkClick>
              </a:rPr>
              <a:t>Business outcome template</a:t>
            </a:r>
            <a:endParaRPr lang="en-US" sz="1200" dirty="0">
              <a:solidFill>
                <a:schemeClr val="tx1"/>
              </a:solidFill>
              <a:cs typeface="Segoe UI"/>
            </a:endParaRP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856075" y="3927301"/>
            <a:ext cx="3215142" cy="287044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14">
                  <a:extLst>
                    <a:ext uri="{A12FA001-AC4F-418D-AE19-62706E023703}">
                      <ahyp:hlinkClr xmlns:ahyp="http://schemas.microsoft.com/office/drawing/2018/hyperlinkcolor" val="tx"/>
                    </a:ext>
                  </a:extLst>
                </a:hlinkClick>
              </a:rPr>
              <a:t>Governance benchmark</a:t>
            </a:r>
            <a:endParaRPr lang="en-US" sz="1100" dirty="0">
              <a:solidFill>
                <a:schemeClr val="tx1"/>
              </a:solidFill>
              <a:latin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16">
                  <a:extLst>
                    <a:ext uri="{A12FA001-AC4F-418D-AE19-62706E023703}">
                      <ahyp:hlinkClr xmlns:ahyp="http://schemas.microsoft.com/office/drawing/2018/hyperlinkcolor" val="tx"/>
                    </a:ext>
                  </a:extLst>
                </a:hlinkClick>
              </a:rPr>
              <a:t>Cost Management process template</a:t>
            </a:r>
            <a:endParaRPr lang="en-US" sz="1100" dirty="0">
              <a:solidFill>
                <a:schemeClr val="tx1"/>
              </a:solidFill>
              <a:latin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17">
                  <a:extLst>
                    <a:ext uri="{A12FA001-AC4F-418D-AE19-62706E023703}">
                      <ahyp:hlinkClr xmlns:ahyp="http://schemas.microsoft.com/office/drawing/2018/hyperlinkcolor" val="tx"/>
                    </a:ext>
                  </a:extLst>
                </a:hlinkClick>
              </a:rPr>
              <a:t>Deployment acceleration process template</a:t>
            </a:r>
            <a:endParaRPr lang="en-US" sz="1100" dirty="0">
              <a:solidFill>
                <a:schemeClr val="tx1"/>
              </a:solidFill>
              <a:latin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18">
                  <a:extLst>
                    <a:ext uri="{A12FA001-AC4F-418D-AE19-62706E023703}">
                      <ahyp:hlinkClr xmlns:ahyp="http://schemas.microsoft.com/office/drawing/2018/hyperlinkcolor" val="tx"/>
                    </a:ext>
                  </a:extLst>
                </a:hlinkClick>
              </a:rPr>
              <a:t>Identity process template</a:t>
            </a:r>
            <a:endParaRPr lang="en-US" sz="1100" dirty="0">
              <a:solidFill>
                <a:schemeClr val="tx1"/>
              </a:solidFill>
              <a:latin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19">
                  <a:extLst>
                    <a:ext uri="{A12FA001-AC4F-418D-AE19-62706E023703}">
                      <ahyp:hlinkClr xmlns:ahyp="http://schemas.microsoft.com/office/drawing/2018/hyperlinkcolor" val="tx"/>
                    </a:ext>
                  </a:extLst>
                </a:hlinkClick>
              </a:rPr>
              <a:t>Resource consistency process template</a:t>
            </a:r>
            <a:endParaRPr lang="en-US" sz="1100" dirty="0">
              <a:solidFill>
                <a:schemeClr val="tx1"/>
              </a:solidFill>
              <a:latin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hlinkClick r:id="rId20">
                  <a:extLst>
                    <a:ext uri="{A12FA001-AC4F-418D-AE19-62706E023703}">
                      <ahyp:hlinkClr xmlns:ahyp="http://schemas.microsoft.com/office/drawing/2018/hyperlinkcolor" val="tx"/>
                    </a:ext>
                  </a:extLst>
                </a:hlinkClick>
              </a:rPr>
              <a:t>Security baseline process template</a:t>
            </a:r>
            <a:endParaRPr lang="en-US" sz="1100" dirty="0">
              <a:solidFill>
                <a:schemeClr val="tx1"/>
              </a:solidFill>
              <a:latin typeface="Segoe UI" panose="020B0502040204020203" pitchFamily="34" charset="0"/>
            </a:endParaRPr>
          </a:p>
        </p:txBody>
      </p: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1"/>
              </a:ext>
            </a:extLst>
          </p:cNvPr>
          <p:cNvSpPr/>
          <p:nvPr/>
        </p:nvSpPr>
        <p:spPr>
          <a:xfrm>
            <a:off x="7313169" y="3927301"/>
            <a:ext cx="3218688" cy="287044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lvl="0" defTabSz="951028" fontAlgn="base">
              <a:spcBef>
                <a:spcPts val="612"/>
              </a:spcBef>
              <a:spcAft>
                <a:spcPts val="612"/>
              </a:spcAf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a:t>
            </a:r>
            <a:b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b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Well-Architected Review</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lvl="0" defTabSz="951028" fontAlgn="base">
              <a:spcBef>
                <a:spcPts val="612"/>
              </a:spcBef>
              <a:spcAft>
                <a:spcPts val="612"/>
              </a:spcAf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defTabSz="951028" fontAlgn="base">
              <a:spcBef>
                <a:spcPts val="612"/>
              </a:spcBef>
              <a:spcAft>
                <a:spcPts val="612"/>
              </a:spcAf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5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endParaRPr>
          </a:p>
        </p:txBody>
      </p:sp>
      <p:sp>
        <p:nvSpPr>
          <p:cNvPr id="4" name="Title 3"/>
          <p:cNvSpPr>
            <a:spLocks noGrp="1"/>
          </p:cNvSpPr>
          <p:nvPr>
            <p:ph type="title"/>
          </p:nvPr>
        </p:nvSpPr>
        <p:spPr>
          <a:xfrm>
            <a:off x="455995" y="620428"/>
            <a:ext cx="11306469" cy="397545"/>
          </a:xfrm>
        </p:spPr>
        <p:txBody>
          <a:bodyPr/>
          <a:lstStyle/>
          <a:p>
            <a:r>
              <a:rPr lang="en-IN" dirty="0"/>
              <a:t>Other tools, templates, and assessments</a:t>
            </a:r>
            <a:endParaRPr lang="en-IN" dirty="0">
              <a:solidFill>
                <a:schemeClr val="tx2"/>
              </a:solidFill>
            </a:endParaRPr>
          </a:p>
        </p:txBody>
      </p:sp>
      <p:sp>
        <p:nvSpPr>
          <p:cNvPr id="2" name="Oval 1">
            <a:extLst>
              <a:ext uri="{FF2B5EF4-FFF2-40B4-BE49-F238E27FC236}">
                <a16:creationId xmlns:a16="http://schemas.microsoft.com/office/drawing/2014/main" id="{D7A7C53D-C368-4B07-89AE-B42AE0896C79}"/>
              </a:ext>
            </a:extLst>
          </p:cNvPr>
          <p:cNvSpPr/>
          <p:nvPr/>
        </p:nvSpPr>
        <p:spPr bwMode="auto">
          <a:xfrm>
            <a:off x="2328820" y="1370781"/>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Lst>
          </p:cNvPr>
          <p:cNvGrpSpPr/>
          <p:nvPr/>
        </p:nvGrpSpPr>
        <p:grpSpPr>
          <a:xfrm>
            <a:off x="2421141" y="1591045"/>
            <a:ext cx="539475" cy="378357"/>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Lst>
          </p:cNvPr>
          <p:cNvSpPr/>
          <p:nvPr/>
        </p:nvSpPr>
        <p:spPr bwMode="auto">
          <a:xfrm>
            <a:off x="5162165" y="1370781"/>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descr="file, paper, sheet">
            <a:extLst>
              <a:ext uri="{FF2B5EF4-FFF2-40B4-BE49-F238E27FC236}">
                <a16:creationId xmlns:a16="http://schemas.microsoft.com/office/drawing/2014/main" id="{B9614753-A669-41BF-A6D1-6114E19BC598}"/>
              </a:ext>
            </a:extLst>
          </p:cNvPr>
          <p:cNvGrpSpPr/>
          <p:nvPr/>
        </p:nvGrpSpPr>
        <p:grpSpPr>
          <a:xfrm>
            <a:off x="5360654" y="1567703"/>
            <a:ext cx="337935" cy="418851"/>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Lst>
          </p:cNvPr>
          <p:cNvSpPr/>
          <p:nvPr/>
        </p:nvSpPr>
        <p:spPr bwMode="auto">
          <a:xfrm>
            <a:off x="7997119" y="1370781"/>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descr="check, approve">
            <a:extLst>
              <a:ext uri="{FF2B5EF4-FFF2-40B4-BE49-F238E27FC236}">
                <a16:creationId xmlns:a16="http://schemas.microsoft.com/office/drawing/2014/main" id="{7D0ED906-0635-4AD9-9B4C-2E964C664696}"/>
              </a:ext>
            </a:extLst>
          </p:cNvPr>
          <p:cNvGrpSpPr>
            <a:grpSpLocks noChangeAspect="1"/>
          </p:cNvGrpSpPr>
          <p:nvPr/>
        </p:nvGrpSpPr>
        <p:grpSpPr bwMode="auto">
          <a:xfrm>
            <a:off x="8118915" y="1485797"/>
            <a:ext cx="568732" cy="566762"/>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Lst>
          </p:cNvPr>
          <p:cNvSpPr/>
          <p:nvPr/>
        </p:nvSpPr>
        <p:spPr bwMode="auto">
          <a:xfrm>
            <a:off x="10810509" y="1370781"/>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descr="deposit, pricing import">
            <a:extLst>
              <a:ext uri="{FF2B5EF4-FFF2-40B4-BE49-F238E27FC236}">
                <a16:creationId xmlns:a16="http://schemas.microsoft.com/office/drawing/2014/main" id="{339CB6D6-8B65-4E27-977D-D715E5375C79}"/>
              </a:ext>
            </a:extLst>
          </p:cNvPr>
          <p:cNvGrpSpPr/>
          <p:nvPr/>
        </p:nvGrpSpPr>
        <p:grpSpPr>
          <a:xfrm>
            <a:off x="11022542" y="1561758"/>
            <a:ext cx="406581" cy="424796"/>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Lst>
          </p:cNvPr>
          <p:cNvSpPr/>
          <p:nvPr/>
        </p:nvSpPr>
        <p:spPr bwMode="auto">
          <a:xfrm>
            <a:off x="9839379" y="3744065"/>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descr="test">
            <a:extLst>
              <a:ext uri="{FF2B5EF4-FFF2-40B4-BE49-F238E27FC236}">
                <a16:creationId xmlns:a16="http://schemas.microsoft.com/office/drawing/2014/main" id="{FFFBD697-7F6A-4F87-8D99-96B900ADD003}"/>
              </a:ext>
            </a:extLst>
          </p:cNvPr>
          <p:cNvGrpSpPr/>
          <p:nvPr/>
        </p:nvGrpSpPr>
        <p:grpSpPr>
          <a:xfrm>
            <a:off x="10064186" y="3958507"/>
            <a:ext cx="388863" cy="388855"/>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Lst>
          </p:cNvPr>
          <p:cNvSpPr/>
          <p:nvPr/>
        </p:nvSpPr>
        <p:spPr bwMode="auto">
          <a:xfrm>
            <a:off x="6449330" y="3744065"/>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descr="government">
            <a:extLst>
              <a:ext uri="{FF2B5EF4-FFF2-40B4-BE49-F238E27FC236}">
                <a16:creationId xmlns:a16="http://schemas.microsoft.com/office/drawing/2014/main" id="{D0790F9F-0AAE-4366-A831-25862955F1CB}"/>
              </a:ext>
            </a:extLst>
          </p:cNvPr>
          <p:cNvGrpSpPr/>
          <p:nvPr/>
        </p:nvGrpSpPr>
        <p:grpSpPr>
          <a:xfrm>
            <a:off x="6627679" y="3896421"/>
            <a:ext cx="439707" cy="448064"/>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1125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500"/>
                                        <p:tgtEl>
                                          <p:spTgt spid="141"/>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fade">
                                      <p:cBhvr>
                                        <p:cTn id="30" dur="500"/>
                                        <p:tgtEl>
                                          <p:spTgt spid="142"/>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fade">
                                      <p:cBhvr>
                                        <p:cTn id="40" dur="500"/>
                                        <p:tgtEl>
                                          <p:spTgt spid="143"/>
                                        </p:tgtEl>
                                      </p:cBhvr>
                                    </p:animEffect>
                                  </p:childTnLst>
                                </p:cTn>
                              </p:par>
                              <p:par>
                                <p:cTn id="41" presetID="10"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fade">
                                      <p:cBhvr>
                                        <p:cTn id="53" dur="500"/>
                                        <p:tgtEl>
                                          <p:spTgt spid="145"/>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fade">
                                      <p:cBhvr>
                                        <p:cTn id="60" dur="500"/>
                                        <p:tgtEl>
                                          <p:spTgt spid="144"/>
                                        </p:tgtEl>
                                      </p:cBhvr>
                                    </p:animEffect>
                                  </p:childTnLst>
                                </p:cTn>
                              </p:par>
                              <p:par>
                                <p:cTn id="61" presetID="10"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6" grpId="0" animBg="1"/>
      <p:bldP spid="63" grpId="0" animBg="1"/>
      <p:bldP spid="74" grpId="0" animBg="1"/>
      <p:bldP spid="2" grpId="0" animBg="1"/>
      <p:bldP spid="141" grpId="0" animBg="1"/>
      <p:bldP spid="142" grpId="0" animBg="1"/>
      <p:bldP spid="143" grpId="0" animBg="1"/>
      <p:bldP spid="144" grpId="0" animBg="1"/>
      <p:bldP spid="145" grpId="0" animBg="1"/>
    </p:bldLst>
  </p:timing>
</p:sld>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53A1E2E3DC284FA04E192080228165" ma:contentTypeVersion="5" ma:contentTypeDescription="Create a new document." ma:contentTypeScope="" ma:versionID="7b20daccad832bb850059536e037b583">
  <xsd:schema xmlns:xsd="http://www.w3.org/2001/XMLSchema" xmlns:xs="http://www.w3.org/2001/XMLSchema" xmlns:p="http://schemas.microsoft.com/office/2006/metadata/properties" xmlns:ns2="17193dcc-1b3a-4a38-a9b7-1fadab455fc5" xmlns:ns3="cd6e1ad7-5a5a-461f-a0d1-6489bf5affd5" targetNamespace="http://schemas.microsoft.com/office/2006/metadata/properties" ma:root="true" ma:fieldsID="c6f8aeaef225aef8063f9e470d6fc4aa" ns2:_="" ns3:_="">
    <xsd:import namespace="17193dcc-1b3a-4a38-a9b7-1fadab455fc5"/>
    <xsd:import namespace="cd6e1ad7-5a5a-461f-a0d1-6489bf5aff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93dcc-1b3a-4a38-a9b7-1fadab455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6e1ad7-5a5a-461f-a0d1-6489bf5affd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758C25-7188-4B86-83B4-902BBD715003}">
  <ds:schemaRefs>
    <ds:schemaRef ds:uri="http://schemas.microsoft.com/office/2006/metadata/properties"/>
    <ds:schemaRef ds:uri="http://purl.org/dc/terms/"/>
    <ds:schemaRef ds:uri="http://purl.org/dc/elements/1.1/"/>
    <ds:schemaRef ds:uri="17193dcc-1b3a-4a38-a9b7-1fadab455fc5"/>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B9985E7-F7C6-4958-AABD-0B7F8BC31F4D}">
  <ds:schemaRefs>
    <ds:schemaRef ds:uri="http://schemas.microsoft.com/sharepoint/v3/contenttype/forms"/>
  </ds:schemaRefs>
</ds:datastoreItem>
</file>

<file path=customXml/itemProps3.xml><?xml version="1.0" encoding="utf-8"?>
<ds:datastoreItem xmlns:ds="http://schemas.openxmlformats.org/officeDocument/2006/customXml" ds:itemID="{41F75EBC-5919-45E9-9ED4-A9C1753879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193dcc-1b3a-4a38-a9b7-1fadab455fc5"/>
    <ds:schemaRef ds:uri="cd6e1ad7-5a5a-461f-a0d1-6489bf5aff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1739</TotalTime>
  <Words>3029</Words>
  <Application>Microsoft Office PowerPoint</Application>
  <PresentationFormat>Widescreen</PresentationFormat>
  <Paragraphs>380</Paragraphs>
  <Slides>27</Slides>
  <Notes>18</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Azure Design Template</vt:lpstr>
      <vt:lpstr>Azure DevOps Cloud Adoption Plan Generator </vt:lpstr>
      <vt:lpstr>Cloud Adoption  Framework for Azure  Overview</vt:lpstr>
      <vt:lpstr>PowerPoint Presentation</vt:lpstr>
      <vt:lpstr>Agenda</vt:lpstr>
      <vt:lpstr>Overview of the Microsoft Cloud  Adoption Framework for Azure</vt:lpstr>
      <vt:lpstr>Microsoft Cloud Adoption Framework for Azure</vt:lpstr>
      <vt:lpstr>Microsoft Cloud Adoption Framework for Azure  Proven business and technical guidance to help customers create and implement  the business and technology strategies necessary to succeed in the cloud.</vt:lpstr>
      <vt:lpstr>Evaluate your cloud readiness using Microsoft Assessments </vt:lpstr>
      <vt:lpstr>Other tools, templates, and assessments</vt:lpstr>
      <vt:lpstr>Microsoft Cloud Adoption Framework for Azure  Proven business and technical guidance to help customers create and implement  the business and technology strategies necessary to succeed in the cloud.</vt:lpstr>
      <vt:lpstr>Demo Before we begin…..</vt:lpstr>
      <vt:lpstr>Define your strategy</vt:lpstr>
      <vt:lpstr>Define Strategy</vt:lpstr>
      <vt:lpstr>Cloud Strategy | Cloud Adoption Motivations Engage stakeholders across business and technology  to understand your motivations for cloud adoption </vt:lpstr>
      <vt:lpstr>Define Strategy | Identify Business Outcomes Engage different stakeholders and document desired outcomes across these categories </vt:lpstr>
      <vt:lpstr>Define Strategy | Develop Business Justification</vt:lpstr>
      <vt:lpstr>Define Strategy | Identify First Project</vt:lpstr>
      <vt:lpstr>Define Strategy | Cloud Strategy and Plan Template</vt:lpstr>
      <vt:lpstr>Putting together your plan</vt:lpstr>
      <vt:lpstr>Plan</vt:lpstr>
      <vt:lpstr>Plan | Rationalize Digital Estate</vt:lpstr>
      <vt:lpstr>Plan | Initial Org Alignment</vt:lpstr>
      <vt:lpstr>Plan | Skills Readiness Plan</vt:lpstr>
      <vt:lpstr>Plan | Cloud Adoption Plan </vt:lpstr>
      <vt:lpstr>Find a Microsoft Partner</vt:lpstr>
      <vt:lpstr>Accelerate your digital transformation journey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&amp; Technology Workshop Strategy  |  Plan  |  Ready Aligning business &amp; technology</dc:title>
  <dc:creator>Wayne Meyer</dc:creator>
  <cp:lastModifiedBy>Pratima  Sharma</cp:lastModifiedBy>
  <cp:revision>25</cp:revision>
  <dcterms:created xsi:type="dcterms:W3CDTF">2019-10-16T18:51:17Z</dcterms:created>
  <dcterms:modified xsi:type="dcterms:W3CDTF">2021-02-24T08:01:58Z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0x0101001753A1E2E3DC284FA04E192080228165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2020-04-24T18:41:53.7543794Z</vt:lpwstr>
  </property>
  <property fmtid="{D5CDD505-2E9C-101B-9397-08002B2CF9AE}" pid="6" name="MSIP_Label_f42aa342-8706-4288-bd11-ebb85995028c_Name">
    <vt:lpwstr>General</vt:lpwstr>
  </property>
  <property fmtid="{D5CDD505-2E9C-101B-9397-08002B2CF9AE}" pid="7" name="MSIP_Label_f42aa342-8706-4288-bd11-ebb85995028c_ActionId">
    <vt:lpwstr>162729a1-eee7-4859-9194-2e88c970307d</vt:lpwstr>
  </property>
  <property fmtid="{D5CDD505-2E9C-101B-9397-08002B2CF9AE}" pid="8" name="MSIP_Label_f42aa342-8706-4288-bd11-ebb85995028c_Extended_MSFT_Method">
    <vt:lpwstr>Automatic</vt:lpwstr>
  </property>
</Properties>
</file>